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06" r:id="rId3"/>
    <p:sldId id="258" r:id="rId4"/>
    <p:sldId id="267" r:id="rId5"/>
    <p:sldId id="262" r:id="rId6"/>
    <p:sldId id="318" r:id="rId7"/>
    <p:sldId id="307" r:id="rId8"/>
    <p:sldId id="317" r:id="rId9"/>
    <p:sldId id="319" r:id="rId10"/>
    <p:sldId id="320" r:id="rId11"/>
    <p:sldId id="323" r:id="rId12"/>
    <p:sldId id="322" r:id="rId13"/>
    <p:sldId id="321" r:id="rId14"/>
    <p:sldId id="315" r:id="rId15"/>
    <p:sldId id="289" r:id="rId16"/>
    <p:sldId id="316" r:id="rId17"/>
    <p:sldId id="314" r:id="rId18"/>
    <p:sldId id="312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720"/>
    <a:srgbClr val="FB6712"/>
    <a:srgbClr val="FEE5C3"/>
    <a:srgbClr val="FC8130"/>
    <a:srgbClr val="FC9B30"/>
    <a:srgbClr val="FC7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53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3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18A04-B847-4A69-9415-0B72E4DAF0F7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4192B-65BA-4B61-A00E-47173AD96C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63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1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4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4192B-65BA-4B61-A00E-47173AD96C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4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 rot="446969">
            <a:off x="5862089" y="816396"/>
            <a:ext cx="4546056" cy="45460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30414" y="698500"/>
            <a:ext cx="2108886" cy="308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2400" b="0" i="0">
                <a:latin typeface="+mj-lt"/>
                <a:ea typeface="Titillium" charset="0"/>
                <a:cs typeface="Titillium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79557" y="698500"/>
            <a:ext cx="2108886" cy="308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2400" b="0" i="0">
                <a:latin typeface="+mj-lt"/>
                <a:ea typeface="Titillium" charset="0"/>
                <a:cs typeface="Titillium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28700" y="698500"/>
            <a:ext cx="2108886" cy="308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2400" b="0" i="0">
                <a:latin typeface="+mj-lt"/>
                <a:ea typeface="Titillium" charset="0"/>
                <a:cs typeface="Titillium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840662" y="0"/>
            <a:ext cx="4351337" cy="6858000"/>
          </a:xfrm>
          <a:prstGeom prst="rect">
            <a:avLst/>
          </a:prstGeom>
          <a:gradFill>
            <a:gsLst>
              <a:gs pos="0">
                <a:schemeClr val="accent1">
                  <a:lumMod val="88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647760" y="1733129"/>
            <a:ext cx="6427080" cy="3593615"/>
            <a:chOff x="1763688" y="1124744"/>
            <a:chExt cx="5652564" cy="3166095"/>
          </a:xfrm>
        </p:grpSpPr>
        <p:sp>
          <p:nvSpPr>
            <p:cNvPr id="5" name="Rectangle 4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</p:spPr>
        </p:pic>
      </p:grpSp>
      <p:sp>
        <p:nvSpPr>
          <p:cNvPr id="3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945188" y="2043113"/>
            <a:ext cx="3832225" cy="2441575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creen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429500" y="1081372"/>
            <a:ext cx="4762499" cy="5776628"/>
          </a:xfrm>
          <a:custGeom>
            <a:avLst/>
            <a:gdLst>
              <a:gd name="connsiteX0" fmla="*/ 0 w 2507226"/>
              <a:gd name="connsiteY0" fmla="*/ 0 h 3170903"/>
              <a:gd name="connsiteX1" fmla="*/ 2507226 w 2507226"/>
              <a:gd name="connsiteY1" fmla="*/ 0 h 3170903"/>
              <a:gd name="connsiteX2" fmla="*/ 2507226 w 2507226"/>
              <a:gd name="connsiteY2" fmla="*/ 3170903 h 3170903"/>
              <a:gd name="connsiteX3" fmla="*/ 0 w 2507226"/>
              <a:gd name="connsiteY3" fmla="*/ 3170903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3170903">
                <a:moveTo>
                  <a:pt x="0" y="0"/>
                </a:moveTo>
                <a:lnTo>
                  <a:pt x="2507226" y="0"/>
                </a:lnTo>
                <a:lnTo>
                  <a:pt x="2507226" y="3170903"/>
                </a:lnTo>
                <a:lnTo>
                  <a:pt x="0" y="31709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52A52-389F-4593-9670-711D6F2ACB2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C792F-87E2-4266-837D-76D6906A320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0" r:id="rId5"/>
    <p:sldLayoutId id="2147483661" r:id="rId6"/>
    <p:sldLayoutId id="2147483662" r:id="rId7"/>
    <p:sldLayoutId id="2147483664" r:id="rId8"/>
    <p:sldLayoutId id="2147483665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 rot="21348098">
            <a:off x="-950571" y="-1244397"/>
            <a:ext cx="5642901" cy="57192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19800000">
            <a:off x="-2265092" y="-1616093"/>
            <a:ext cx="6567201" cy="6655999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>
                  <a:lumMod val="87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rot="20371917">
            <a:off x="7527310" y="3439425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20863979">
            <a:off x="8786870" y="2745404"/>
            <a:ext cx="4648200" cy="464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900000">
            <a:off x="8916959" y="2426750"/>
            <a:ext cx="4648200" cy="4648200"/>
          </a:xfrm>
          <a:prstGeom prst="ellipse">
            <a:avLst/>
          </a:prstGeom>
          <a:gradFill>
            <a:gsLst>
              <a:gs pos="0">
                <a:schemeClr val="accent1">
                  <a:lumMod val="87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6322" y="1804223"/>
            <a:ext cx="6355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  <a:sym typeface="Century Gothic" panose="020B0502020202020204" pitchFamily="34" charset="0"/>
              </a:rPr>
              <a:t>益和堂</a:t>
            </a:r>
            <a:endParaRPr kumimoji="0" lang="en-US" sz="96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rot="1997738">
            <a:off x="8520074" y="546634"/>
            <a:ext cx="886916" cy="898908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4" name="Oval 11"/>
          <p:cNvSpPr/>
          <p:nvPr/>
        </p:nvSpPr>
        <p:spPr>
          <a:xfrm rot="1997738">
            <a:off x="5294391" y="631649"/>
            <a:ext cx="472837" cy="479230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Oval 11"/>
          <p:cNvSpPr/>
          <p:nvPr/>
        </p:nvSpPr>
        <p:spPr>
          <a:xfrm rot="1997738">
            <a:off x="1838860" y="5472752"/>
            <a:ext cx="472837" cy="479230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7" name="Oval 11"/>
          <p:cNvSpPr/>
          <p:nvPr/>
        </p:nvSpPr>
        <p:spPr>
          <a:xfrm rot="1997738">
            <a:off x="11312381" y="1866507"/>
            <a:ext cx="363677" cy="3685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942602" y="3530793"/>
            <a:ext cx="541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仓耳明楷 W03" panose="00000500000000000000" pitchFamily="2" charset="-122"/>
                <a:sym typeface="Century Gothic" panose="020B0502020202020204" pitchFamily="34" charset="0"/>
              </a:rPr>
              <a:t>基于共享公益信息与公益理念的智能定位帮手</a:t>
            </a:r>
            <a:endParaRPr kumimoji="0" lang="en-US" sz="24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仓耳明楷 W03" panose="00000500000000000000" pitchFamily="2" charset="-122"/>
              <a:sym typeface="Century Gothic" panose="020B0502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6A987D-E560-F6FC-E658-D34D110A330A}"/>
              </a:ext>
            </a:extLst>
          </p:cNvPr>
          <p:cNvSpPr txBox="1"/>
          <p:nvPr/>
        </p:nvSpPr>
        <p:spPr>
          <a:xfrm>
            <a:off x="3458989" y="4421137"/>
            <a:ext cx="522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0" i="0" dirty="0">
                <a:solidFill>
                  <a:srgbClr val="2C3E50"/>
                </a:solidFill>
                <a:effectLst/>
                <a:latin typeface="Avenir"/>
              </a:rPr>
              <a:t>Intelligent positioning helper based on shared public information and public welfare concept</a:t>
            </a:r>
            <a:endParaRPr lang="zh-CN" alt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A6E210-BEFE-FC0B-5A7A-DE8CCFB06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7" y="495300"/>
            <a:ext cx="2781622" cy="6018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147BE3-FB29-AC65-A4A5-468F1E185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46" y="263709"/>
            <a:ext cx="2926014" cy="63305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1F8B2-F4C6-1E57-F8F2-3E907C0F63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77" y="263709"/>
            <a:ext cx="3014733" cy="65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6573D7-6E76-6A7E-A0E9-2C3122CD3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8527F9-1E1B-D42D-46A1-441A0052D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8B5EC7-CDE8-0769-9D6A-675F9B304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763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39A46B-EF21-0C76-9364-C97E9086E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0" y="0"/>
            <a:ext cx="316978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32C0FA-8CC3-FAAB-AC31-727FF0224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7A8DC5-A700-85EF-11AC-CA5C239BD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12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4A93C8-AC5D-27E2-B77B-08C4803B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0" y="69546"/>
            <a:ext cx="9044359" cy="40071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5A7DAE-DB5C-ABA7-58B2-F172996C8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13" y="2247902"/>
            <a:ext cx="6094000" cy="4450586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A148DAA-9586-1BCC-8A5F-EE0F6F80129C}"/>
              </a:ext>
            </a:extLst>
          </p:cNvPr>
          <p:cNvSpPr/>
          <p:nvPr/>
        </p:nvSpPr>
        <p:spPr>
          <a:xfrm rot="20814686">
            <a:off x="751114" y="3450771"/>
            <a:ext cx="3652158" cy="2471058"/>
          </a:xfrm>
          <a:custGeom>
            <a:avLst/>
            <a:gdLst>
              <a:gd name="connsiteX0" fmla="*/ 2290635 w 3652158"/>
              <a:gd name="connsiteY0" fmla="*/ 402265 h 2471058"/>
              <a:gd name="connsiteX1" fmla="*/ 1843151 w 3652158"/>
              <a:gd name="connsiteY1" fmla="*/ 353950 h 2471058"/>
              <a:gd name="connsiteX2" fmla="*/ 318689 w 3652158"/>
              <a:gd name="connsiteY2" fmla="*/ 1206335 h 2471058"/>
              <a:gd name="connsiteX3" fmla="*/ 1809005 w 3652158"/>
              <a:gd name="connsiteY3" fmla="*/ 2117105 h 2471058"/>
              <a:gd name="connsiteX4" fmla="*/ 3333468 w 3652158"/>
              <a:gd name="connsiteY4" fmla="*/ 1264720 h 2471058"/>
              <a:gd name="connsiteX5" fmla="*/ 2290635 w 3652158"/>
              <a:gd name="connsiteY5" fmla="*/ 402265 h 2471058"/>
              <a:gd name="connsiteX6" fmla="*/ 2369099 w 3652158"/>
              <a:gd name="connsiteY6" fmla="*/ 55547 h 2471058"/>
              <a:gd name="connsiteX7" fmla="*/ 3652158 w 3652158"/>
              <a:gd name="connsiteY7" fmla="*/ 1235529 h 2471058"/>
              <a:gd name="connsiteX8" fmla="*/ 1826079 w 3652158"/>
              <a:gd name="connsiteY8" fmla="*/ 2471058 h 2471058"/>
              <a:gd name="connsiteX9" fmla="*/ 0 w 3652158"/>
              <a:gd name="connsiteY9" fmla="*/ 1235529 h 2471058"/>
              <a:gd name="connsiteX10" fmla="*/ 1826079 w 3652158"/>
              <a:gd name="connsiteY10" fmla="*/ 0 h 2471058"/>
              <a:gd name="connsiteX11" fmla="*/ 2369099 w 3652158"/>
              <a:gd name="connsiteY11" fmla="*/ 55547 h 247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52158" h="2471058">
                <a:moveTo>
                  <a:pt x="2290635" y="402265"/>
                </a:moveTo>
                <a:cubicBezTo>
                  <a:pt x="2149531" y="373765"/>
                  <a:pt x="1999247" y="356973"/>
                  <a:pt x="1843151" y="353950"/>
                </a:cubicBezTo>
                <a:cubicBezTo>
                  <a:pt x="1010643" y="337828"/>
                  <a:pt x="328118" y="719453"/>
                  <a:pt x="318689" y="1206335"/>
                </a:cubicBezTo>
                <a:cubicBezTo>
                  <a:pt x="309260" y="1693217"/>
                  <a:pt x="976497" y="2100983"/>
                  <a:pt x="1809005" y="2117105"/>
                </a:cubicBezTo>
                <a:cubicBezTo>
                  <a:pt x="2641513" y="2133228"/>
                  <a:pt x="3324038" y="1751602"/>
                  <a:pt x="3333468" y="1264720"/>
                </a:cubicBezTo>
                <a:cubicBezTo>
                  <a:pt x="3341129" y="869129"/>
                  <a:pt x="2902084" y="525766"/>
                  <a:pt x="2290635" y="402265"/>
                </a:cubicBezTo>
                <a:close/>
                <a:moveTo>
                  <a:pt x="2369099" y="55547"/>
                </a:moveTo>
                <a:cubicBezTo>
                  <a:pt x="3112439" y="211979"/>
                  <a:pt x="3652158" y="681108"/>
                  <a:pt x="3652158" y="1235529"/>
                </a:cubicBezTo>
                <a:cubicBezTo>
                  <a:pt x="3652158" y="1917893"/>
                  <a:pt x="2834595" y="2471058"/>
                  <a:pt x="1826079" y="2471058"/>
                </a:cubicBezTo>
                <a:cubicBezTo>
                  <a:pt x="817563" y="2471058"/>
                  <a:pt x="0" y="1917893"/>
                  <a:pt x="0" y="1235529"/>
                </a:cubicBezTo>
                <a:cubicBezTo>
                  <a:pt x="0" y="553165"/>
                  <a:pt x="817563" y="0"/>
                  <a:pt x="1826079" y="0"/>
                </a:cubicBezTo>
                <a:cubicBezTo>
                  <a:pt x="2015176" y="0"/>
                  <a:pt x="2197559" y="19447"/>
                  <a:pt x="2369099" y="5554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1D9FB1-A8FF-73EB-32EE-ECACFA8577AC}"/>
              </a:ext>
            </a:extLst>
          </p:cNvPr>
          <p:cNvSpPr txBox="1"/>
          <p:nvPr/>
        </p:nvSpPr>
        <p:spPr>
          <a:xfrm rot="20595655">
            <a:off x="1245215" y="4344928"/>
            <a:ext cx="27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代码展示</a:t>
            </a:r>
          </a:p>
        </p:txBody>
      </p:sp>
    </p:spTree>
    <p:extLst>
      <p:ext uri="{BB962C8B-B14F-4D97-AF65-F5344CB8AC3E}">
        <p14:creationId xmlns:p14="http://schemas.microsoft.com/office/powerpoint/2010/main" val="19471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72842" y="-4978635"/>
            <a:ext cx="11816179" cy="11816179"/>
          </a:xfrm>
          <a:prstGeom prst="ellipse">
            <a:avLst/>
          </a:prstGeom>
          <a:gradFill flip="none" rotWithShape="1">
            <a:gsLst>
              <a:gs pos="18800">
                <a:srgbClr val="FC9B30"/>
              </a:gs>
              <a:gs pos="60000">
                <a:srgbClr val="FC793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 rot="21031273">
            <a:off x="5479600" y="388028"/>
            <a:ext cx="4867563" cy="48675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726943">
            <a:off x="10079550" y="810280"/>
            <a:ext cx="727575" cy="727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20977442">
            <a:off x="11017528" y="1177818"/>
            <a:ext cx="447268" cy="447268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904354">
            <a:off x="11061462" y="2071661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20371917">
            <a:off x="5323581" y="4525046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00578" y="5711320"/>
            <a:ext cx="447268" cy="4472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556114">
            <a:off x="4978990" y="5347533"/>
            <a:ext cx="727575" cy="72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680" y="1621479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PART 04</a:t>
            </a:r>
            <a:r>
              <a:rPr kumimoji="0" lang="id-ID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22979" y="387250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69">
            <a:off x="6051615" y="966674"/>
            <a:ext cx="4546056" cy="4451881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矩形 15"/>
          <p:cNvSpPr/>
          <p:nvPr/>
        </p:nvSpPr>
        <p:spPr>
          <a:xfrm>
            <a:off x="1241309" y="310583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spc="300" dirty="0">
                <a:solidFill>
                  <a:prstClr val="white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市场分析</a:t>
            </a:r>
            <a:endParaRPr kumimoji="0" lang="id-ID" altLang="zh-CN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Oval 8"/>
          <p:cNvSpPr/>
          <p:nvPr/>
        </p:nvSpPr>
        <p:spPr>
          <a:xfrm rot="20556114">
            <a:off x="9848801" y="5287930"/>
            <a:ext cx="727575" cy="72757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Oval 8"/>
          <p:cNvSpPr/>
          <p:nvPr/>
        </p:nvSpPr>
        <p:spPr>
          <a:xfrm rot="20556114">
            <a:off x="11172137" y="5009595"/>
            <a:ext cx="462973" cy="462973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1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29863" y="3379498"/>
            <a:ext cx="1534794" cy="1534794"/>
            <a:chOff x="5328603" y="3130427"/>
            <a:chExt cx="1534794" cy="1534794"/>
          </a:xfrm>
        </p:grpSpPr>
        <p:sp>
          <p:nvSpPr>
            <p:cNvPr id="6" name="Oval 5"/>
            <p:cNvSpPr/>
            <p:nvPr/>
          </p:nvSpPr>
          <p:spPr>
            <a:xfrm>
              <a:off x="5328603" y="3130427"/>
              <a:ext cx="1534794" cy="153479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endParaRPr>
            </a:p>
          </p:txBody>
        </p:sp>
        <p:sp>
          <p:nvSpPr>
            <p:cNvPr id="7" name="Freeform 80"/>
            <p:cNvSpPr>
              <a:spLocks noEditPoints="1"/>
            </p:cNvSpPr>
            <p:nvPr/>
          </p:nvSpPr>
          <p:spPr bwMode="auto">
            <a:xfrm>
              <a:off x="5832576" y="3615264"/>
              <a:ext cx="526852" cy="588620"/>
            </a:xfrm>
            <a:custGeom>
              <a:avLst/>
              <a:gdLst>
                <a:gd name="T0" fmla="*/ 139 w 145"/>
                <a:gd name="T1" fmla="*/ 5 h 162"/>
                <a:gd name="T2" fmla="*/ 123 w 145"/>
                <a:gd name="T3" fmla="*/ 5 h 162"/>
                <a:gd name="T4" fmla="*/ 118 w 145"/>
                <a:gd name="T5" fmla="*/ 0 h 162"/>
                <a:gd name="T6" fmla="*/ 31 w 145"/>
                <a:gd name="T7" fmla="*/ 0 h 162"/>
                <a:gd name="T8" fmla="*/ 27 w 145"/>
                <a:gd name="T9" fmla="*/ 5 h 162"/>
                <a:gd name="T10" fmla="*/ 5 w 145"/>
                <a:gd name="T11" fmla="*/ 5 h 162"/>
                <a:gd name="T12" fmla="*/ 0 w 145"/>
                <a:gd name="T13" fmla="*/ 11 h 162"/>
                <a:gd name="T14" fmla="*/ 0 w 145"/>
                <a:gd name="T15" fmla="*/ 31 h 162"/>
                <a:gd name="T16" fmla="*/ 64 w 145"/>
                <a:gd name="T17" fmla="*/ 91 h 162"/>
                <a:gd name="T18" fmla="*/ 64 w 145"/>
                <a:gd name="T19" fmla="*/ 124 h 162"/>
                <a:gd name="T20" fmla="*/ 39 w 145"/>
                <a:gd name="T21" fmla="*/ 131 h 162"/>
                <a:gd name="T22" fmla="*/ 36 w 145"/>
                <a:gd name="T23" fmla="*/ 135 h 162"/>
                <a:gd name="T24" fmla="*/ 36 w 145"/>
                <a:gd name="T25" fmla="*/ 139 h 162"/>
                <a:gd name="T26" fmla="*/ 31 w 145"/>
                <a:gd name="T27" fmla="*/ 143 h 162"/>
                <a:gd name="T28" fmla="*/ 27 w 145"/>
                <a:gd name="T29" fmla="*/ 148 h 162"/>
                <a:gd name="T30" fmla="*/ 27 w 145"/>
                <a:gd name="T31" fmla="*/ 157 h 162"/>
                <a:gd name="T32" fmla="*/ 31 w 145"/>
                <a:gd name="T33" fmla="*/ 162 h 162"/>
                <a:gd name="T34" fmla="*/ 113 w 145"/>
                <a:gd name="T35" fmla="*/ 162 h 162"/>
                <a:gd name="T36" fmla="*/ 118 w 145"/>
                <a:gd name="T37" fmla="*/ 157 h 162"/>
                <a:gd name="T38" fmla="*/ 118 w 145"/>
                <a:gd name="T39" fmla="*/ 148 h 162"/>
                <a:gd name="T40" fmla="*/ 113 w 145"/>
                <a:gd name="T41" fmla="*/ 143 h 162"/>
                <a:gd name="T42" fmla="*/ 108 w 145"/>
                <a:gd name="T43" fmla="*/ 139 h 162"/>
                <a:gd name="T44" fmla="*/ 108 w 145"/>
                <a:gd name="T45" fmla="*/ 135 h 162"/>
                <a:gd name="T46" fmla="*/ 106 w 145"/>
                <a:gd name="T47" fmla="*/ 131 h 162"/>
                <a:gd name="T48" fmla="*/ 80 w 145"/>
                <a:gd name="T49" fmla="*/ 124 h 162"/>
                <a:gd name="T50" fmla="*/ 80 w 145"/>
                <a:gd name="T51" fmla="*/ 91 h 162"/>
                <a:gd name="T52" fmla="*/ 145 w 145"/>
                <a:gd name="T53" fmla="*/ 31 h 162"/>
                <a:gd name="T54" fmla="*/ 145 w 145"/>
                <a:gd name="T55" fmla="*/ 11 h 162"/>
                <a:gd name="T56" fmla="*/ 139 w 145"/>
                <a:gd name="T57" fmla="*/ 5 h 162"/>
                <a:gd name="T58" fmla="*/ 9 w 145"/>
                <a:gd name="T59" fmla="*/ 28 h 162"/>
                <a:gd name="T60" fmla="*/ 9 w 145"/>
                <a:gd name="T61" fmla="*/ 21 h 162"/>
                <a:gd name="T62" fmla="*/ 15 w 145"/>
                <a:gd name="T63" fmla="*/ 16 h 162"/>
                <a:gd name="T64" fmla="*/ 27 w 145"/>
                <a:gd name="T65" fmla="*/ 16 h 162"/>
                <a:gd name="T66" fmla="*/ 36 w 145"/>
                <a:gd name="T67" fmla="*/ 60 h 162"/>
                <a:gd name="T68" fmla="*/ 9 w 145"/>
                <a:gd name="T69" fmla="*/ 28 h 162"/>
                <a:gd name="T70" fmla="*/ 135 w 145"/>
                <a:gd name="T71" fmla="*/ 28 h 162"/>
                <a:gd name="T72" fmla="*/ 108 w 145"/>
                <a:gd name="T73" fmla="*/ 60 h 162"/>
                <a:gd name="T74" fmla="*/ 117 w 145"/>
                <a:gd name="T75" fmla="*/ 16 h 162"/>
                <a:gd name="T76" fmla="*/ 129 w 145"/>
                <a:gd name="T77" fmla="*/ 16 h 162"/>
                <a:gd name="T78" fmla="*/ 135 w 145"/>
                <a:gd name="T79" fmla="*/ 21 h 162"/>
                <a:gd name="T80" fmla="*/ 135 w 145"/>
                <a:gd name="T81" fmla="*/ 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" h="162">
                  <a:moveTo>
                    <a:pt x="139" y="5"/>
                  </a:moveTo>
                  <a:cubicBezTo>
                    <a:pt x="123" y="5"/>
                    <a:pt x="123" y="5"/>
                    <a:pt x="123" y="5"/>
                  </a:cubicBezTo>
                  <a:cubicBezTo>
                    <a:pt x="120" y="5"/>
                    <a:pt x="118" y="3"/>
                    <a:pt x="11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7" y="2"/>
                    <a:pt x="2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9"/>
                    <a:pt x="46" y="83"/>
                    <a:pt x="64" y="91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4"/>
                    <a:pt x="50" y="126"/>
                    <a:pt x="39" y="131"/>
                  </a:cubicBezTo>
                  <a:cubicBezTo>
                    <a:pt x="37" y="132"/>
                    <a:pt x="36" y="133"/>
                    <a:pt x="36" y="135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1"/>
                    <a:pt x="34" y="143"/>
                    <a:pt x="31" y="143"/>
                  </a:cubicBezTo>
                  <a:cubicBezTo>
                    <a:pt x="29" y="143"/>
                    <a:pt x="27" y="145"/>
                    <a:pt x="27" y="14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60"/>
                    <a:pt x="29" y="162"/>
                    <a:pt x="31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6" y="162"/>
                    <a:pt x="118" y="160"/>
                    <a:pt x="118" y="157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5"/>
                    <a:pt x="116" y="143"/>
                    <a:pt x="113" y="143"/>
                  </a:cubicBezTo>
                  <a:cubicBezTo>
                    <a:pt x="110" y="143"/>
                    <a:pt x="108" y="141"/>
                    <a:pt x="108" y="139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108" y="133"/>
                    <a:pt x="107" y="132"/>
                    <a:pt x="106" y="131"/>
                  </a:cubicBezTo>
                  <a:cubicBezTo>
                    <a:pt x="95" y="126"/>
                    <a:pt x="80" y="124"/>
                    <a:pt x="80" y="124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99" y="83"/>
                    <a:pt x="145" y="59"/>
                    <a:pt x="145" y="31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5" y="8"/>
                    <a:pt x="142" y="5"/>
                    <a:pt x="139" y="5"/>
                  </a:cubicBezTo>
                  <a:close/>
                  <a:moveTo>
                    <a:pt x="9" y="28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18"/>
                    <a:pt x="12" y="16"/>
                    <a:pt x="15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47"/>
                    <a:pt x="36" y="60"/>
                  </a:cubicBezTo>
                  <a:cubicBezTo>
                    <a:pt x="36" y="60"/>
                    <a:pt x="9" y="49"/>
                    <a:pt x="9" y="28"/>
                  </a:cubicBezTo>
                  <a:close/>
                  <a:moveTo>
                    <a:pt x="135" y="28"/>
                  </a:moveTo>
                  <a:cubicBezTo>
                    <a:pt x="135" y="49"/>
                    <a:pt x="108" y="60"/>
                    <a:pt x="108" y="60"/>
                  </a:cubicBezTo>
                  <a:cubicBezTo>
                    <a:pt x="117" y="47"/>
                    <a:pt x="117" y="16"/>
                    <a:pt x="117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5" y="18"/>
                    <a:pt x="135" y="21"/>
                  </a:cubicBezTo>
                  <a:lnTo>
                    <a:pt x="135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Oval 76"/>
          <p:cNvSpPr>
            <a:spLocks noChangeArrowheads="1"/>
          </p:cNvSpPr>
          <p:nvPr/>
        </p:nvSpPr>
        <p:spPr bwMode="auto">
          <a:xfrm>
            <a:off x="4149479" y="2185950"/>
            <a:ext cx="1153557" cy="1155597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0" name="Oval 75"/>
          <p:cNvSpPr>
            <a:spLocks noChangeArrowheads="1"/>
          </p:cNvSpPr>
          <p:nvPr/>
        </p:nvSpPr>
        <p:spPr bwMode="auto">
          <a:xfrm>
            <a:off x="3887474" y="4637307"/>
            <a:ext cx="1153557" cy="1159682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1" name="Oval 83"/>
          <p:cNvSpPr>
            <a:spLocks noChangeArrowheads="1"/>
          </p:cNvSpPr>
          <p:nvPr/>
        </p:nvSpPr>
        <p:spPr bwMode="auto">
          <a:xfrm>
            <a:off x="6894556" y="2185950"/>
            <a:ext cx="1153557" cy="1155597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Oval 82"/>
          <p:cNvSpPr>
            <a:spLocks noChangeArrowheads="1"/>
          </p:cNvSpPr>
          <p:nvPr/>
        </p:nvSpPr>
        <p:spPr bwMode="auto">
          <a:xfrm>
            <a:off x="7085327" y="4654289"/>
            <a:ext cx="1153557" cy="1159682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5046211" y="4342179"/>
            <a:ext cx="513650" cy="507176"/>
          </a:xfrm>
          <a:custGeom>
            <a:avLst/>
            <a:gdLst>
              <a:gd name="T0" fmla="*/ 401 w 417"/>
              <a:gd name="T1" fmla="*/ 20 h 413"/>
              <a:gd name="T2" fmla="*/ 330 w 417"/>
              <a:gd name="T3" fmla="*/ 20 h 413"/>
              <a:gd name="T4" fmla="*/ 87 w 417"/>
              <a:gd name="T5" fmla="*/ 259 h 413"/>
              <a:gd name="T6" fmla="*/ 30 w 417"/>
              <a:gd name="T7" fmla="*/ 203 h 413"/>
              <a:gd name="T8" fmla="*/ 0 w 417"/>
              <a:gd name="T9" fmla="*/ 413 h 413"/>
              <a:gd name="T10" fmla="*/ 213 w 417"/>
              <a:gd name="T11" fmla="*/ 383 h 413"/>
              <a:gd name="T12" fmla="*/ 159 w 417"/>
              <a:gd name="T13" fmla="*/ 329 h 413"/>
              <a:gd name="T14" fmla="*/ 401 w 417"/>
              <a:gd name="T15" fmla="*/ 91 h 413"/>
              <a:gd name="T16" fmla="*/ 417 w 417"/>
              <a:gd name="T17" fmla="*/ 52 h 413"/>
              <a:gd name="T18" fmla="*/ 401 w 417"/>
              <a:gd name="T19" fmla="*/ 2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" h="413">
                <a:moveTo>
                  <a:pt x="401" y="20"/>
                </a:moveTo>
                <a:cubicBezTo>
                  <a:pt x="380" y="0"/>
                  <a:pt x="351" y="0"/>
                  <a:pt x="330" y="20"/>
                </a:cubicBezTo>
                <a:cubicBezTo>
                  <a:pt x="87" y="259"/>
                  <a:pt x="87" y="259"/>
                  <a:pt x="87" y="259"/>
                </a:cubicBezTo>
                <a:cubicBezTo>
                  <a:pt x="30" y="203"/>
                  <a:pt x="30" y="203"/>
                  <a:pt x="30" y="203"/>
                </a:cubicBezTo>
                <a:cubicBezTo>
                  <a:pt x="0" y="413"/>
                  <a:pt x="0" y="413"/>
                  <a:pt x="0" y="413"/>
                </a:cubicBezTo>
                <a:cubicBezTo>
                  <a:pt x="213" y="383"/>
                  <a:pt x="213" y="383"/>
                  <a:pt x="213" y="383"/>
                </a:cubicBezTo>
                <a:cubicBezTo>
                  <a:pt x="159" y="329"/>
                  <a:pt x="159" y="329"/>
                  <a:pt x="159" y="329"/>
                </a:cubicBezTo>
                <a:cubicBezTo>
                  <a:pt x="401" y="91"/>
                  <a:pt x="401" y="91"/>
                  <a:pt x="401" y="91"/>
                </a:cubicBezTo>
                <a:cubicBezTo>
                  <a:pt x="412" y="80"/>
                  <a:pt x="417" y="66"/>
                  <a:pt x="417" y="52"/>
                </a:cubicBezTo>
                <a:cubicBezTo>
                  <a:pt x="416" y="39"/>
                  <a:pt x="410" y="27"/>
                  <a:pt x="401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5252687" y="3232540"/>
            <a:ext cx="513650" cy="504298"/>
          </a:xfrm>
          <a:custGeom>
            <a:avLst/>
            <a:gdLst>
              <a:gd name="T0" fmla="*/ 158 w 417"/>
              <a:gd name="T1" fmla="*/ 86 h 411"/>
              <a:gd name="T2" fmla="*/ 212 w 417"/>
              <a:gd name="T3" fmla="*/ 30 h 411"/>
              <a:gd name="T4" fmla="*/ 0 w 417"/>
              <a:gd name="T5" fmla="*/ 0 h 411"/>
              <a:gd name="T6" fmla="*/ 30 w 417"/>
              <a:gd name="T7" fmla="*/ 210 h 411"/>
              <a:gd name="T8" fmla="*/ 87 w 417"/>
              <a:gd name="T9" fmla="*/ 157 h 411"/>
              <a:gd name="T10" fmla="*/ 330 w 417"/>
              <a:gd name="T11" fmla="*/ 398 h 411"/>
              <a:gd name="T12" fmla="*/ 367 w 417"/>
              <a:gd name="T13" fmla="*/ 411 h 411"/>
              <a:gd name="T14" fmla="*/ 401 w 417"/>
              <a:gd name="T15" fmla="*/ 398 h 411"/>
              <a:gd name="T16" fmla="*/ 417 w 417"/>
              <a:gd name="T17" fmla="*/ 363 h 411"/>
              <a:gd name="T18" fmla="*/ 401 w 417"/>
              <a:gd name="T19" fmla="*/ 327 h 411"/>
              <a:gd name="T20" fmla="*/ 158 w 417"/>
              <a:gd name="T21" fmla="*/ 8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7" h="411">
                <a:moveTo>
                  <a:pt x="158" y="86"/>
                </a:moveTo>
                <a:cubicBezTo>
                  <a:pt x="212" y="30"/>
                  <a:pt x="212" y="30"/>
                  <a:pt x="212" y="30"/>
                </a:cubicBezTo>
                <a:cubicBezTo>
                  <a:pt x="0" y="0"/>
                  <a:pt x="0" y="0"/>
                  <a:pt x="0" y="0"/>
                </a:cubicBezTo>
                <a:cubicBezTo>
                  <a:pt x="30" y="210"/>
                  <a:pt x="30" y="210"/>
                  <a:pt x="30" y="210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330" y="398"/>
                  <a:pt x="330" y="398"/>
                  <a:pt x="330" y="398"/>
                </a:cubicBezTo>
                <a:cubicBezTo>
                  <a:pt x="339" y="407"/>
                  <a:pt x="351" y="411"/>
                  <a:pt x="367" y="411"/>
                </a:cubicBezTo>
                <a:cubicBezTo>
                  <a:pt x="380" y="411"/>
                  <a:pt x="393" y="406"/>
                  <a:pt x="401" y="398"/>
                </a:cubicBezTo>
                <a:cubicBezTo>
                  <a:pt x="411" y="388"/>
                  <a:pt x="417" y="376"/>
                  <a:pt x="417" y="363"/>
                </a:cubicBezTo>
                <a:cubicBezTo>
                  <a:pt x="417" y="350"/>
                  <a:pt x="411" y="337"/>
                  <a:pt x="401" y="327"/>
                </a:cubicBezTo>
                <a:lnTo>
                  <a:pt x="158" y="8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560228" y="4348377"/>
            <a:ext cx="513650" cy="507176"/>
          </a:xfrm>
          <a:custGeom>
            <a:avLst/>
            <a:gdLst>
              <a:gd name="T0" fmla="*/ 330 w 417"/>
              <a:gd name="T1" fmla="*/ 259 h 413"/>
              <a:gd name="T2" fmla="*/ 87 w 417"/>
              <a:gd name="T3" fmla="*/ 20 h 413"/>
              <a:gd name="T4" fmla="*/ 16 w 417"/>
              <a:gd name="T5" fmla="*/ 20 h 413"/>
              <a:gd name="T6" fmla="*/ 0 w 417"/>
              <a:gd name="T7" fmla="*/ 52 h 413"/>
              <a:gd name="T8" fmla="*/ 16 w 417"/>
              <a:gd name="T9" fmla="*/ 91 h 413"/>
              <a:gd name="T10" fmla="*/ 258 w 417"/>
              <a:gd name="T11" fmla="*/ 329 h 413"/>
              <a:gd name="T12" fmla="*/ 204 w 417"/>
              <a:gd name="T13" fmla="*/ 383 h 413"/>
              <a:gd name="T14" fmla="*/ 417 w 417"/>
              <a:gd name="T15" fmla="*/ 413 h 413"/>
              <a:gd name="T16" fmla="*/ 387 w 417"/>
              <a:gd name="T17" fmla="*/ 203 h 413"/>
              <a:gd name="T18" fmla="*/ 330 w 417"/>
              <a:gd name="T19" fmla="*/ 25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" h="413">
                <a:moveTo>
                  <a:pt x="330" y="259"/>
                </a:moveTo>
                <a:cubicBezTo>
                  <a:pt x="87" y="20"/>
                  <a:pt x="87" y="20"/>
                  <a:pt x="87" y="20"/>
                </a:cubicBezTo>
                <a:cubicBezTo>
                  <a:pt x="66" y="0"/>
                  <a:pt x="37" y="0"/>
                  <a:pt x="16" y="20"/>
                </a:cubicBezTo>
                <a:cubicBezTo>
                  <a:pt x="7" y="27"/>
                  <a:pt x="1" y="39"/>
                  <a:pt x="0" y="52"/>
                </a:cubicBezTo>
                <a:cubicBezTo>
                  <a:pt x="0" y="66"/>
                  <a:pt x="5" y="80"/>
                  <a:pt x="16" y="91"/>
                </a:cubicBezTo>
                <a:cubicBezTo>
                  <a:pt x="258" y="329"/>
                  <a:pt x="258" y="329"/>
                  <a:pt x="258" y="329"/>
                </a:cubicBezTo>
                <a:cubicBezTo>
                  <a:pt x="204" y="383"/>
                  <a:pt x="204" y="383"/>
                  <a:pt x="204" y="383"/>
                </a:cubicBezTo>
                <a:cubicBezTo>
                  <a:pt x="417" y="413"/>
                  <a:pt x="417" y="413"/>
                  <a:pt x="417" y="413"/>
                </a:cubicBezTo>
                <a:cubicBezTo>
                  <a:pt x="387" y="203"/>
                  <a:pt x="387" y="203"/>
                  <a:pt x="387" y="203"/>
                </a:cubicBezTo>
                <a:lnTo>
                  <a:pt x="330" y="25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Freeform 19"/>
          <p:cNvSpPr/>
          <p:nvPr/>
        </p:nvSpPr>
        <p:spPr bwMode="auto">
          <a:xfrm>
            <a:off x="6428183" y="3232540"/>
            <a:ext cx="513650" cy="504298"/>
          </a:xfrm>
          <a:custGeom>
            <a:avLst/>
            <a:gdLst>
              <a:gd name="T0" fmla="*/ 50 w 417"/>
              <a:gd name="T1" fmla="*/ 411 h 411"/>
              <a:gd name="T2" fmla="*/ 87 w 417"/>
              <a:gd name="T3" fmla="*/ 398 h 411"/>
              <a:gd name="T4" fmla="*/ 330 w 417"/>
              <a:gd name="T5" fmla="*/ 157 h 411"/>
              <a:gd name="T6" fmla="*/ 387 w 417"/>
              <a:gd name="T7" fmla="*/ 210 h 411"/>
              <a:gd name="T8" fmla="*/ 417 w 417"/>
              <a:gd name="T9" fmla="*/ 0 h 411"/>
              <a:gd name="T10" fmla="*/ 205 w 417"/>
              <a:gd name="T11" fmla="*/ 30 h 411"/>
              <a:gd name="T12" fmla="*/ 259 w 417"/>
              <a:gd name="T13" fmla="*/ 86 h 411"/>
              <a:gd name="T14" fmla="*/ 16 w 417"/>
              <a:gd name="T15" fmla="*/ 327 h 411"/>
              <a:gd name="T16" fmla="*/ 0 w 417"/>
              <a:gd name="T17" fmla="*/ 363 h 411"/>
              <a:gd name="T18" fmla="*/ 16 w 417"/>
              <a:gd name="T19" fmla="*/ 398 h 411"/>
              <a:gd name="T20" fmla="*/ 50 w 417"/>
              <a:gd name="T21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7" h="411">
                <a:moveTo>
                  <a:pt x="50" y="411"/>
                </a:moveTo>
                <a:cubicBezTo>
                  <a:pt x="66" y="411"/>
                  <a:pt x="78" y="407"/>
                  <a:pt x="87" y="398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87" y="210"/>
                  <a:pt x="387" y="210"/>
                  <a:pt x="387" y="210"/>
                </a:cubicBezTo>
                <a:cubicBezTo>
                  <a:pt x="417" y="0"/>
                  <a:pt x="417" y="0"/>
                  <a:pt x="417" y="0"/>
                </a:cubicBezTo>
                <a:cubicBezTo>
                  <a:pt x="205" y="30"/>
                  <a:pt x="205" y="30"/>
                  <a:pt x="205" y="30"/>
                </a:cubicBezTo>
                <a:cubicBezTo>
                  <a:pt x="259" y="86"/>
                  <a:pt x="259" y="86"/>
                  <a:pt x="259" y="86"/>
                </a:cubicBezTo>
                <a:cubicBezTo>
                  <a:pt x="16" y="327"/>
                  <a:pt x="16" y="327"/>
                  <a:pt x="16" y="327"/>
                </a:cubicBezTo>
                <a:cubicBezTo>
                  <a:pt x="6" y="337"/>
                  <a:pt x="0" y="350"/>
                  <a:pt x="0" y="363"/>
                </a:cubicBezTo>
                <a:cubicBezTo>
                  <a:pt x="0" y="376"/>
                  <a:pt x="6" y="388"/>
                  <a:pt x="16" y="398"/>
                </a:cubicBezTo>
                <a:cubicBezTo>
                  <a:pt x="24" y="406"/>
                  <a:pt x="37" y="411"/>
                  <a:pt x="50" y="41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0" name="AutoShape 22"/>
          <p:cNvSpPr/>
          <p:nvPr/>
        </p:nvSpPr>
        <p:spPr bwMode="auto">
          <a:xfrm>
            <a:off x="3662003" y="3961304"/>
            <a:ext cx="465876" cy="374908"/>
          </a:xfrm>
          <a:custGeom>
            <a:avLst/>
            <a:gdLst>
              <a:gd name="T0" fmla="*/ 402413 w 21335"/>
              <a:gd name="T1" fmla="*/ 328839 h 21422"/>
              <a:gd name="T2" fmla="*/ 402413 w 21335"/>
              <a:gd name="T3" fmla="*/ 328839 h 21422"/>
              <a:gd name="T4" fmla="*/ 402413 w 21335"/>
              <a:gd name="T5" fmla="*/ 328839 h 21422"/>
              <a:gd name="T6" fmla="*/ 402413 w 21335"/>
              <a:gd name="T7" fmla="*/ 328839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4"/>
                  <a:pt x="7955" y="21420"/>
                </a:cubicBezTo>
                <a:cubicBezTo>
                  <a:pt x="7597" y="21434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1" name="AutoShape 23"/>
          <p:cNvSpPr/>
          <p:nvPr/>
        </p:nvSpPr>
        <p:spPr bwMode="auto">
          <a:xfrm>
            <a:off x="4255737" y="5028095"/>
            <a:ext cx="417030" cy="378106"/>
          </a:xfrm>
          <a:custGeom>
            <a:avLst/>
            <a:gdLst>
              <a:gd name="T0" fmla="*/ 416719 w 21600"/>
              <a:gd name="T1" fmla="*/ 377825 h 21600"/>
              <a:gd name="T2" fmla="*/ 416719 w 21600"/>
              <a:gd name="T3" fmla="*/ 377825 h 21600"/>
              <a:gd name="T4" fmla="*/ 416719 w 21600"/>
              <a:gd name="T5" fmla="*/ 377825 h 21600"/>
              <a:gd name="T6" fmla="*/ 416719 w 21600"/>
              <a:gd name="T7" fmla="*/ 3778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7550" y="20855"/>
                </a:moveTo>
                <a:cubicBezTo>
                  <a:pt x="17922" y="20855"/>
                  <a:pt x="18224" y="20522"/>
                  <a:pt x="18224" y="20111"/>
                </a:cubicBezTo>
                <a:cubicBezTo>
                  <a:pt x="18224" y="19698"/>
                  <a:pt x="17922" y="19365"/>
                  <a:pt x="17550" y="19365"/>
                </a:cubicBezTo>
                <a:cubicBezTo>
                  <a:pt x="17176" y="19365"/>
                  <a:pt x="16874" y="19698"/>
                  <a:pt x="16874" y="20111"/>
                </a:cubicBezTo>
                <a:cubicBezTo>
                  <a:pt x="16874" y="20522"/>
                  <a:pt x="17176" y="20855"/>
                  <a:pt x="17550" y="20855"/>
                </a:cubicBezTo>
                <a:cubicBezTo>
                  <a:pt x="17550" y="20855"/>
                  <a:pt x="17550" y="20855"/>
                  <a:pt x="17550" y="20855"/>
                </a:cubicBezTo>
                <a:close/>
                <a:moveTo>
                  <a:pt x="17550" y="18621"/>
                </a:moveTo>
                <a:cubicBezTo>
                  <a:pt x="18295" y="18621"/>
                  <a:pt x="18899" y="19287"/>
                  <a:pt x="18899" y="20111"/>
                </a:cubicBezTo>
                <a:cubicBezTo>
                  <a:pt x="18899" y="20933"/>
                  <a:pt x="18295" y="21599"/>
                  <a:pt x="17550" y="21599"/>
                </a:cubicBezTo>
                <a:cubicBezTo>
                  <a:pt x="16803" y="21599"/>
                  <a:pt x="16200" y="20933"/>
                  <a:pt x="16200" y="20111"/>
                </a:cubicBezTo>
                <a:cubicBezTo>
                  <a:pt x="16200" y="19287"/>
                  <a:pt x="16803" y="18621"/>
                  <a:pt x="17550" y="18621"/>
                </a:cubicBezTo>
                <a:cubicBezTo>
                  <a:pt x="17550" y="18621"/>
                  <a:pt x="17550" y="18621"/>
                  <a:pt x="17550" y="18621"/>
                </a:cubicBezTo>
                <a:close/>
                <a:moveTo>
                  <a:pt x="8099" y="20855"/>
                </a:moveTo>
                <a:cubicBezTo>
                  <a:pt x="8473" y="20855"/>
                  <a:pt x="8775" y="20522"/>
                  <a:pt x="8775" y="20111"/>
                </a:cubicBezTo>
                <a:cubicBezTo>
                  <a:pt x="8775" y="19698"/>
                  <a:pt x="8473" y="19365"/>
                  <a:pt x="8099" y="19365"/>
                </a:cubicBezTo>
                <a:cubicBezTo>
                  <a:pt x="7726" y="19365"/>
                  <a:pt x="7424" y="19698"/>
                  <a:pt x="7424" y="20111"/>
                </a:cubicBezTo>
                <a:cubicBezTo>
                  <a:pt x="7424" y="20522"/>
                  <a:pt x="7726" y="20855"/>
                  <a:pt x="8099" y="20855"/>
                </a:cubicBezTo>
                <a:cubicBezTo>
                  <a:pt x="8099" y="20855"/>
                  <a:pt x="8099" y="20855"/>
                  <a:pt x="8099" y="20855"/>
                </a:cubicBezTo>
                <a:close/>
                <a:moveTo>
                  <a:pt x="8099" y="18621"/>
                </a:moveTo>
                <a:cubicBezTo>
                  <a:pt x="8845" y="18621"/>
                  <a:pt x="9449" y="19287"/>
                  <a:pt x="9449" y="20111"/>
                </a:cubicBezTo>
                <a:cubicBezTo>
                  <a:pt x="9449" y="20933"/>
                  <a:pt x="8845" y="21599"/>
                  <a:pt x="8099" y="21599"/>
                </a:cubicBezTo>
                <a:cubicBezTo>
                  <a:pt x="7354" y="21599"/>
                  <a:pt x="6750" y="20933"/>
                  <a:pt x="6750" y="20111"/>
                </a:cubicBezTo>
                <a:cubicBezTo>
                  <a:pt x="6750" y="19287"/>
                  <a:pt x="7354" y="18621"/>
                  <a:pt x="8099" y="18621"/>
                </a:cubicBezTo>
                <a:cubicBezTo>
                  <a:pt x="8099" y="18621"/>
                  <a:pt x="8099" y="18621"/>
                  <a:pt x="8099" y="18621"/>
                </a:cubicBezTo>
                <a:close/>
                <a:moveTo>
                  <a:pt x="20249" y="3722"/>
                </a:moveTo>
                <a:cubicBezTo>
                  <a:pt x="20249" y="3311"/>
                  <a:pt x="19947" y="2978"/>
                  <a:pt x="19575" y="2978"/>
                </a:cubicBezTo>
                <a:lnTo>
                  <a:pt x="5568" y="2978"/>
                </a:lnTo>
                <a:cubicBezTo>
                  <a:pt x="5194" y="2978"/>
                  <a:pt x="4893" y="3311"/>
                  <a:pt x="4893" y="3722"/>
                </a:cubicBezTo>
                <a:lnTo>
                  <a:pt x="6018" y="12413"/>
                </a:lnTo>
                <a:cubicBezTo>
                  <a:pt x="6018" y="12824"/>
                  <a:pt x="6320" y="13157"/>
                  <a:pt x="6694" y="13157"/>
                </a:cubicBezTo>
                <a:cubicBezTo>
                  <a:pt x="6694" y="13157"/>
                  <a:pt x="7786" y="12641"/>
                  <a:pt x="9790" y="12381"/>
                </a:cubicBezTo>
                <a:cubicBezTo>
                  <a:pt x="13155" y="11944"/>
                  <a:pt x="19575" y="11918"/>
                  <a:pt x="19575" y="11918"/>
                </a:cubicBezTo>
                <a:cubicBezTo>
                  <a:pt x="19947" y="11918"/>
                  <a:pt x="20249" y="11583"/>
                  <a:pt x="20249" y="11172"/>
                </a:cubicBezTo>
                <a:lnTo>
                  <a:pt x="20249" y="3722"/>
                </a:lnTo>
                <a:cubicBezTo>
                  <a:pt x="20249" y="3722"/>
                  <a:pt x="20249" y="3722"/>
                  <a:pt x="20249" y="3722"/>
                </a:cubicBezTo>
                <a:close/>
                <a:moveTo>
                  <a:pt x="20249" y="13406"/>
                </a:moveTo>
                <a:cubicBezTo>
                  <a:pt x="20249" y="13406"/>
                  <a:pt x="14015" y="13455"/>
                  <a:pt x="10236" y="13893"/>
                </a:cubicBezTo>
                <a:cubicBezTo>
                  <a:pt x="8467" y="14098"/>
                  <a:pt x="6802" y="14642"/>
                  <a:pt x="6268" y="14829"/>
                </a:cubicBezTo>
                <a:lnTo>
                  <a:pt x="6479" y="16386"/>
                </a:lnTo>
                <a:lnTo>
                  <a:pt x="19575" y="16386"/>
                </a:lnTo>
                <a:cubicBezTo>
                  <a:pt x="19947" y="16386"/>
                  <a:pt x="20249" y="16720"/>
                  <a:pt x="20249" y="17131"/>
                </a:cubicBezTo>
                <a:cubicBezTo>
                  <a:pt x="20249" y="17542"/>
                  <a:pt x="19947" y="17875"/>
                  <a:pt x="19575" y="17875"/>
                </a:cubicBezTo>
                <a:lnTo>
                  <a:pt x="6497" y="17875"/>
                </a:lnTo>
                <a:cubicBezTo>
                  <a:pt x="5750" y="17875"/>
                  <a:pt x="5146" y="17208"/>
                  <a:pt x="5146" y="16386"/>
                </a:cubicBezTo>
                <a:lnTo>
                  <a:pt x="4977" y="15269"/>
                </a:lnTo>
                <a:lnTo>
                  <a:pt x="4778" y="13798"/>
                </a:lnTo>
                <a:cubicBezTo>
                  <a:pt x="4747" y="13674"/>
                  <a:pt x="4725" y="13543"/>
                  <a:pt x="4725" y="13406"/>
                </a:cubicBezTo>
                <a:lnTo>
                  <a:pt x="3375" y="2978"/>
                </a:lnTo>
                <a:lnTo>
                  <a:pt x="3150" y="1488"/>
                </a:lnTo>
                <a:lnTo>
                  <a:pt x="674" y="1488"/>
                </a:lnTo>
                <a:cubicBezTo>
                  <a:pt x="302" y="1488"/>
                  <a:pt x="0" y="1155"/>
                  <a:pt x="0" y="744"/>
                </a:cubicBezTo>
                <a:cubicBezTo>
                  <a:pt x="0" y="333"/>
                  <a:pt x="302" y="0"/>
                  <a:pt x="674" y="0"/>
                </a:cubicBezTo>
                <a:lnTo>
                  <a:pt x="3375" y="0"/>
                </a:lnTo>
                <a:cubicBezTo>
                  <a:pt x="3434" y="0"/>
                  <a:pt x="3487" y="20"/>
                  <a:pt x="3544" y="36"/>
                </a:cubicBezTo>
                <a:cubicBezTo>
                  <a:pt x="3599" y="20"/>
                  <a:pt x="3652" y="0"/>
                  <a:pt x="3711" y="0"/>
                </a:cubicBezTo>
                <a:cubicBezTo>
                  <a:pt x="4085" y="0"/>
                  <a:pt x="4387" y="333"/>
                  <a:pt x="4387" y="744"/>
                </a:cubicBezTo>
                <a:lnTo>
                  <a:pt x="4503" y="1514"/>
                </a:lnTo>
                <a:cubicBezTo>
                  <a:pt x="4575" y="1500"/>
                  <a:pt x="4649" y="1488"/>
                  <a:pt x="4725" y="1488"/>
                </a:cubicBezTo>
                <a:lnTo>
                  <a:pt x="20249" y="1488"/>
                </a:lnTo>
                <a:cubicBezTo>
                  <a:pt x="20995" y="1488"/>
                  <a:pt x="21600" y="2156"/>
                  <a:pt x="21600" y="2978"/>
                </a:cubicBezTo>
                <a:lnTo>
                  <a:pt x="21600" y="11918"/>
                </a:lnTo>
                <a:cubicBezTo>
                  <a:pt x="21600" y="12740"/>
                  <a:pt x="20995" y="13406"/>
                  <a:pt x="20249" y="13406"/>
                </a:cubicBezTo>
                <a:cubicBezTo>
                  <a:pt x="20249" y="13406"/>
                  <a:pt x="20249" y="13406"/>
                  <a:pt x="20249" y="13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3" name="Shape 97"/>
          <p:cNvSpPr/>
          <p:nvPr/>
        </p:nvSpPr>
        <p:spPr bwMode="auto">
          <a:xfrm>
            <a:off x="7280562" y="2564234"/>
            <a:ext cx="381544" cy="399028"/>
          </a:xfrm>
          <a:custGeom>
            <a:avLst/>
            <a:gdLst>
              <a:gd name="T0" fmla="*/ 59232377 w 21600"/>
              <a:gd name="T1" fmla="*/ 67792521 h 21600"/>
              <a:gd name="T2" fmla="*/ 59232377 w 21600"/>
              <a:gd name="T3" fmla="*/ 67792521 h 21600"/>
              <a:gd name="T4" fmla="*/ 59232377 w 21600"/>
              <a:gd name="T5" fmla="*/ 67792521 h 21600"/>
              <a:gd name="T6" fmla="*/ 59232377 w 21600"/>
              <a:gd name="T7" fmla="*/ 6779252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21600" y="15020"/>
                </a:moveTo>
                <a:lnTo>
                  <a:pt x="21600" y="12986"/>
                </a:lnTo>
                <a:lnTo>
                  <a:pt x="12524" y="7618"/>
                </a:lnTo>
                <a:lnTo>
                  <a:pt x="12524" y="1645"/>
                </a:lnTo>
                <a:cubicBezTo>
                  <a:pt x="12524" y="822"/>
                  <a:pt x="11662" y="0"/>
                  <a:pt x="10800" y="0"/>
                </a:cubicBezTo>
                <a:cubicBezTo>
                  <a:pt x="9938" y="0"/>
                  <a:pt x="9076" y="822"/>
                  <a:pt x="9076" y="1645"/>
                </a:cubicBezTo>
                <a:lnTo>
                  <a:pt x="9076" y="7618"/>
                </a:lnTo>
                <a:lnTo>
                  <a:pt x="0" y="12986"/>
                </a:lnTo>
                <a:lnTo>
                  <a:pt x="0" y="15020"/>
                </a:lnTo>
                <a:lnTo>
                  <a:pt x="9076" y="12337"/>
                </a:lnTo>
                <a:lnTo>
                  <a:pt x="9076" y="18310"/>
                </a:lnTo>
                <a:lnTo>
                  <a:pt x="6897" y="19955"/>
                </a:lnTo>
                <a:lnTo>
                  <a:pt x="6897" y="21600"/>
                </a:lnTo>
                <a:lnTo>
                  <a:pt x="10800" y="20604"/>
                </a:lnTo>
                <a:lnTo>
                  <a:pt x="14657" y="21600"/>
                </a:lnTo>
                <a:lnTo>
                  <a:pt x="14657" y="19955"/>
                </a:lnTo>
                <a:lnTo>
                  <a:pt x="12524" y="18310"/>
                </a:lnTo>
                <a:lnTo>
                  <a:pt x="12524" y="12337"/>
                </a:lnTo>
                <a:lnTo>
                  <a:pt x="21600" y="15020"/>
                </a:ln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22860" rIns="2286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4" name="AutoShape 21"/>
          <p:cNvSpPr/>
          <p:nvPr/>
        </p:nvSpPr>
        <p:spPr bwMode="auto">
          <a:xfrm>
            <a:off x="4535049" y="2572540"/>
            <a:ext cx="382416" cy="382416"/>
          </a:xfrm>
          <a:custGeom>
            <a:avLst/>
            <a:gdLst>
              <a:gd name="T0" fmla="*/ 383382 w 21468"/>
              <a:gd name="T1" fmla="*/ 383382 h 21468"/>
              <a:gd name="T2" fmla="*/ 383382 w 21468"/>
              <a:gd name="T3" fmla="*/ 383382 h 21468"/>
              <a:gd name="T4" fmla="*/ 383382 w 21468"/>
              <a:gd name="T5" fmla="*/ 383382 h 21468"/>
              <a:gd name="T6" fmla="*/ 383382 w 21468"/>
              <a:gd name="T7" fmla="*/ 383382 h 214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68" h="21468">
                <a:moveTo>
                  <a:pt x="13411" y="8795"/>
                </a:moveTo>
                <a:cubicBezTo>
                  <a:pt x="13406" y="6254"/>
                  <a:pt x="11344" y="4193"/>
                  <a:pt x="8803" y="4193"/>
                </a:cubicBezTo>
                <a:cubicBezTo>
                  <a:pt x="8799" y="4193"/>
                  <a:pt x="8796" y="4195"/>
                  <a:pt x="8793" y="4195"/>
                </a:cubicBezTo>
                <a:lnTo>
                  <a:pt x="8793" y="3374"/>
                </a:lnTo>
                <a:cubicBezTo>
                  <a:pt x="8796" y="3374"/>
                  <a:pt x="8799" y="3374"/>
                  <a:pt x="8801" y="3374"/>
                </a:cubicBezTo>
                <a:cubicBezTo>
                  <a:pt x="11797" y="3374"/>
                  <a:pt x="14225" y="5800"/>
                  <a:pt x="14230" y="8795"/>
                </a:cubicBezTo>
                <a:lnTo>
                  <a:pt x="13411" y="8795"/>
                </a:lnTo>
                <a:cubicBezTo>
                  <a:pt x="13411" y="8795"/>
                  <a:pt x="13411" y="8795"/>
                  <a:pt x="13411" y="8795"/>
                </a:cubicBezTo>
                <a:close/>
                <a:moveTo>
                  <a:pt x="16168" y="8801"/>
                </a:moveTo>
                <a:cubicBezTo>
                  <a:pt x="16168" y="4732"/>
                  <a:pt x="12870" y="1435"/>
                  <a:pt x="8801" y="1435"/>
                </a:cubicBezTo>
                <a:cubicBezTo>
                  <a:pt x="4732" y="1435"/>
                  <a:pt x="1433" y="4732"/>
                  <a:pt x="1433" y="8801"/>
                </a:cubicBezTo>
                <a:cubicBezTo>
                  <a:pt x="1433" y="12870"/>
                  <a:pt x="4732" y="16170"/>
                  <a:pt x="8801" y="16170"/>
                </a:cubicBezTo>
                <a:cubicBezTo>
                  <a:pt x="10582" y="16170"/>
                  <a:pt x="12215" y="15536"/>
                  <a:pt x="13489" y="14486"/>
                </a:cubicBezTo>
                <a:lnTo>
                  <a:pt x="18719" y="19714"/>
                </a:lnTo>
                <a:cubicBezTo>
                  <a:pt x="18981" y="19977"/>
                  <a:pt x="19408" y="19977"/>
                  <a:pt x="19672" y="19714"/>
                </a:cubicBezTo>
                <a:cubicBezTo>
                  <a:pt x="19935" y="19452"/>
                  <a:pt x="19935" y="19024"/>
                  <a:pt x="19672" y="18761"/>
                </a:cubicBezTo>
                <a:lnTo>
                  <a:pt x="14445" y="13534"/>
                </a:lnTo>
                <a:cubicBezTo>
                  <a:pt x="15519" y="12254"/>
                  <a:pt x="16168" y="10603"/>
                  <a:pt x="16168" y="8801"/>
                </a:cubicBezTo>
                <a:cubicBezTo>
                  <a:pt x="16168" y="8801"/>
                  <a:pt x="16168" y="8801"/>
                  <a:pt x="16168" y="8801"/>
                </a:cubicBezTo>
                <a:close/>
                <a:moveTo>
                  <a:pt x="21073" y="18164"/>
                </a:moveTo>
                <a:cubicBezTo>
                  <a:pt x="21600" y="18690"/>
                  <a:pt x="21600" y="19544"/>
                  <a:pt x="21073" y="20071"/>
                </a:cubicBezTo>
                <a:lnTo>
                  <a:pt x="20071" y="21073"/>
                </a:lnTo>
                <a:cubicBezTo>
                  <a:pt x="19544" y="21600"/>
                  <a:pt x="18690" y="21600"/>
                  <a:pt x="18164" y="21073"/>
                </a:cubicBezTo>
                <a:lnTo>
                  <a:pt x="13651" y="16560"/>
                </a:lnTo>
                <a:cubicBezTo>
                  <a:pt x="13562" y="16473"/>
                  <a:pt x="13511" y="16365"/>
                  <a:pt x="13453" y="16262"/>
                </a:cubicBezTo>
                <a:cubicBezTo>
                  <a:pt x="12102" y="17106"/>
                  <a:pt x="10511" y="17601"/>
                  <a:pt x="8799" y="17601"/>
                </a:cubicBezTo>
                <a:cubicBezTo>
                  <a:pt x="3940" y="17601"/>
                  <a:pt x="0" y="13662"/>
                  <a:pt x="0" y="8801"/>
                </a:cubicBezTo>
                <a:cubicBezTo>
                  <a:pt x="0" y="3940"/>
                  <a:pt x="3940" y="0"/>
                  <a:pt x="8799" y="0"/>
                </a:cubicBezTo>
                <a:cubicBezTo>
                  <a:pt x="13660" y="0"/>
                  <a:pt x="17601" y="3940"/>
                  <a:pt x="17601" y="8801"/>
                </a:cubicBezTo>
                <a:cubicBezTo>
                  <a:pt x="17601" y="10511"/>
                  <a:pt x="17106" y="12103"/>
                  <a:pt x="16261" y="13453"/>
                </a:cubicBezTo>
                <a:cubicBezTo>
                  <a:pt x="16365" y="13512"/>
                  <a:pt x="16471" y="13564"/>
                  <a:pt x="16560" y="13651"/>
                </a:cubicBezTo>
                <a:lnTo>
                  <a:pt x="21073" y="18164"/>
                </a:lnTo>
                <a:cubicBezTo>
                  <a:pt x="21073" y="18164"/>
                  <a:pt x="21073" y="18164"/>
                  <a:pt x="21073" y="18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5" name="AutoShape 20"/>
          <p:cNvSpPr/>
          <p:nvPr/>
        </p:nvSpPr>
        <p:spPr bwMode="auto">
          <a:xfrm>
            <a:off x="7512004" y="5105284"/>
            <a:ext cx="452604" cy="257692"/>
          </a:xfrm>
          <a:custGeom>
            <a:avLst/>
            <a:gdLst>
              <a:gd name="T0" fmla="*/ 383382 w 21600"/>
              <a:gd name="T1" fmla="*/ 218281 h 21600"/>
              <a:gd name="T2" fmla="*/ 383382 w 21600"/>
              <a:gd name="T3" fmla="*/ 218281 h 21600"/>
              <a:gd name="T4" fmla="*/ 383382 w 21600"/>
              <a:gd name="T5" fmla="*/ 218281 h 21600"/>
              <a:gd name="T6" fmla="*/ 383382 w 21600"/>
              <a:gd name="T7" fmla="*/ 2182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2" y="6151"/>
                </a:moveTo>
                <a:cubicBezTo>
                  <a:pt x="9330" y="6151"/>
                  <a:pt x="8144" y="8233"/>
                  <a:pt x="8144" y="10798"/>
                </a:cubicBezTo>
                <a:cubicBezTo>
                  <a:pt x="8144" y="13365"/>
                  <a:pt x="9330" y="15444"/>
                  <a:pt x="10792" y="15444"/>
                </a:cubicBezTo>
                <a:cubicBezTo>
                  <a:pt x="12255" y="15444"/>
                  <a:pt x="13439" y="13365"/>
                  <a:pt x="13439" y="10798"/>
                </a:cubicBezTo>
                <a:cubicBezTo>
                  <a:pt x="13439" y="8233"/>
                  <a:pt x="12255" y="6151"/>
                  <a:pt x="10792" y="6151"/>
                </a:cubicBezTo>
                <a:cubicBezTo>
                  <a:pt x="10792" y="6151"/>
                  <a:pt x="10792" y="6151"/>
                  <a:pt x="10792" y="6151"/>
                </a:cubicBezTo>
                <a:close/>
                <a:moveTo>
                  <a:pt x="10792" y="16837"/>
                </a:moveTo>
                <a:cubicBezTo>
                  <a:pt x="8891" y="16837"/>
                  <a:pt x="7349" y="14133"/>
                  <a:pt x="7349" y="10798"/>
                </a:cubicBezTo>
                <a:cubicBezTo>
                  <a:pt x="7349" y="7464"/>
                  <a:pt x="8891" y="4758"/>
                  <a:pt x="10792" y="4758"/>
                </a:cubicBezTo>
                <a:cubicBezTo>
                  <a:pt x="12692" y="4758"/>
                  <a:pt x="14234" y="7464"/>
                  <a:pt x="14234" y="10798"/>
                </a:cubicBezTo>
                <a:cubicBezTo>
                  <a:pt x="14234" y="14133"/>
                  <a:pt x="12692" y="16837"/>
                  <a:pt x="10792" y="16837"/>
                </a:cubicBezTo>
                <a:cubicBezTo>
                  <a:pt x="10792" y="16837"/>
                  <a:pt x="10792" y="16837"/>
                  <a:pt x="10792" y="16837"/>
                </a:cubicBezTo>
                <a:close/>
                <a:moveTo>
                  <a:pt x="10798" y="2529"/>
                </a:moveTo>
                <a:cubicBezTo>
                  <a:pt x="7044" y="2529"/>
                  <a:pt x="3731" y="5800"/>
                  <a:pt x="1715" y="10795"/>
                </a:cubicBezTo>
                <a:cubicBezTo>
                  <a:pt x="3731" y="15793"/>
                  <a:pt x="7044" y="19062"/>
                  <a:pt x="10798" y="19062"/>
                </a:cubicBezTo>
                <a:cubicBezTo>
                  <a:pt x="14554" y="19062"/>
                  <a:pt x="17866" y="15793"/>
                  <a:pt x="19882" y="10795"/>
                </a:cubicBezTo>
                <a:cubicBezTo>
                  <a:pt x="17866" y="5800"/>
                  <a:pt x="14554" y="2529"/>
                  <a:pt x="10798" y="2529"/>
                </a:cubicBezTo>
                <a:cubicBezTo>
                  <a:pt x="10798" y="2529"/>
                  <a:pt x="10798" y="2529"/>
                  <a:pt x="10798" y="2529"/>
                </a:cubicBezTo>
                <a:close/>
                <a:moveTo>
                  <a:pt x="10799" y="21599"/>
                </a:moveTo>
                <a:cubicBezTo>
                  <a:pt x="6203" y="21599"/>
                  <a:pt x="2193" y="17259"/>
                  <a:pt x="0" y="10800"/>
                </a:cubicBezTo>
                <a:cubicBezTo>
                  <a:pt x="2193" y="4340"/>
                  <a:pt x="6203" y="0"/>
                  <a:pt x="10799" y="0"/>
                </a:cubicBezTo>
                <a:cubicBezTo>
                  <a:pt x="15396" y="0"/>
                  <a:pt x="19406" y="4340"/>
                  <a:pt x="21600" y="10800"/>
                </a:cubicBezTo>
                <a:cubicBezTo>
                  <a:pt x="19406" y="17259"/>
                  <a:pt x="15396" y="21599"/>
                  <a:pt x="10799" y="21599"/>
                </a:cubicBezTo>
                <a:cubicBezTo>
                  <a:pt x="10799" y="21599"/>
                  <a:pt x="10799" y="21599"/>
                  <a:pt x="10799" y="215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7092" y="2429687"/>
            <a:ext cx="3629315" cy="98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根据中国社会组织发展报告，中国志愿者总数已经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超过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1.4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亿，而且这一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数字还在逐年增长。这表明志愿服务市场的规模非常庞大，益和堂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有着巨大的市场潜力。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5695" y="5269339"/>
            <a:ext cx="300222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益和堂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App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Century Gothic" panose="020B0502020202020204" pitchFamily="34" charset="0"/>
              </a:rPr>
              <a:t>可以通过广告、赞助、付费服务等多种商业模式获得盈利。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38" name="Text Placeholder 1"/>
          <p:cNvSpPr txBox="1"/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39" name="Title 2"/>
          <p:cNvSpPr txBox="1"/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M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arket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FB9710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A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B971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B971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391682" y="20941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市场规模</a:t>
            </a:r>
            <a:endParaRPr kumimoji="0" lang="id-ID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38114" y="493724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营销渠道</a:t>
            </a:r>
            <a:endParaRPr kumimoji="0" lang="id-ID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008691" y="494348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明楷 W03" panose="00000500000000000000" pitchFamily="2" charset="-122"/>
                <a:ea typeface="仓耳明楷 W03" panose="00000500000000000000" pitchFamily="2" charset="-122"/>
                <a:cs typeface="+mn-cs"/>
                <a:sym typeface="Century Gothic" panose="020B0502020202020204" pitchFamily="34" charset="0"/>
              </a:rPr>
              <a:t>目标用户</a:t>
            </a:r>
            <a:endParaRPr kumimoji="0" lang="id-ID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E728DA-E678-9E06-1978-5EF9255DD964}"/>
              </a:ext>
            </a:extLst>
          </p:cNvPr>
          <p:cNvSpPr txBox="1"/>
          <p:nvPr/>
        </p:nvSpPr>
        <p:spPr>
          <a:xfrm>
            <a:off x="8547667" y="2094118"/>
            <a:ext cx="147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竞争对手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9A22FB-3092-F5DA-2FFB-5A586B1FBAA1}"/>
              </a:ext>
            </a:extLst>
          </p:cNvPr>
          <p:cNvSpPr txBox="1"/>
          <p:nvPr/>
        </p:nvSpPr>
        <p:spPr>
          <a:xfrm>
            <a:off x="8547667" y="2395679"/>
            <a:ext cx="35735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如“爱心志愿”、“志愿中国”等。益和堂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App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需要在这些竞争对手中脱颖而出，提供更多样化、更高效、更贴近用户需求的服务，才能获得更多用户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2808D-2821-BEE8-1DC8-98FE27CD4941}"/>
              </a:ext>
            </a:extLst>
          </p:cNvPr>
          <p:cNvSpPr txBox="1"/>
          <p:nvPr/>
        </p:nvSpPr>
        <p:spPr>
          <a:xfrm>
            <a:off x="8378007" y="5405491"/>
            <a:ext cx="325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益和堂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App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的主要用户群体是希望参与志愿服务、了解志愿服务信息的年轻人群体。这些用户通常有一定的社会责任感和意识，并且具有一定的教育背景和技能。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72842" y="-4978635"/>
            <a:ext cx="11816179" cy="11816179"/>
          </a:xfrm>
          <a:prstGeom prst="ellipse">
            <a:avLst/>
          </a:prstGeom>
          <a:gradFill flip="none" rotWithShape="1">
            <a:gsLst>
              <a:gs pos="18800">
                <a:srgbClr val="FC9B30"/>
              </a:gs>
              <a:gs pos="60000">
                <a:srgbClr val="FC793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 rot="21031273">
            <a:off x="5479600" y="388028"/>
            <a:ext cx="4867563" cy="48675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726943">
            <a:off x="10079550" y="810280"/>
            <a:ext cx="727575" cy="727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20977442">
            <a:off x="11017528" y="1177818"/>
            <a:ext cx="447268" cy="447268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904354">
            <a:off x="11061462" y="2071661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20371917">
            <a:off x="5323581" y="4525046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00578" y="5711320"/>
            <a:ext cx="447268" cy="4472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556114">
            <a:off x="4978990" y="5347533"/>
            <a:ext cx="727575" cy="72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680" y="1621479"/>
            <a:ext cx="3746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PART </a:t>
            </a:r>
            <a:r>
              <a:rPr lang="en-US" sz="80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5</a:t>
            </a:r>
            <a:r>
              <a:rPr kumimoji="0" lang="id-ID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22979" y="387250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69">
            <a:off x="6051615" y="966674"/>
            <a:ext cx="4546056" cy="4451881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矩形 15"/>
          <p:cNvSpPr/>
          <p:nvPr/>
        </p:nvSpPr>
        <p:spPr>
          <a:xfrm>
            <a:off x="1241309" y="310583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spc="300" dirty="0">
                <a:solidFill>
                  <a:schemeClr val="bg1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团队介绍</a:t>
            </a:r>
            <a:endParaRPr kumimoji="0" lang="id-ID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Oval 8"/>
          <p:cNvSpPr/>
          <p:nvPr/>
        </p:nvSpPr>
        <p:spPr>
          <a:xfrm rot="20556114">
            <a:off x="9848801" y="5287930"/>
            <a:ext cx="727575" cy="72757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Oval 8"/>
          <p:cNvSpPr/>
          <p:nvPr/>
        </p:nvSpPr>
        <p:spPr>
          <a:xfrm rot="20556114">
            <a:off x="11172137" y="5009595"/>
            <a:ext cx="462973" cy="462973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0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75A968-2539-F967-05E0-BB2C0B4C1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95" y="3558955"/>
            <a:ext cx="1475918" cy="19648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1BB326-9956-5578-3B59-5B97755627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2" y="396727"/>
            <a:ext cx="1475918" cy="2069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B633D3-45A6-4120-D400-A0A81FBE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5" y="567063"/>
            <a:ext cx="1373702" cy="210236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ABE61E-7DF0-BDF9-15B1-10DAAEDB24B1}"/>
              </a:ext>
            </a:extLst>
          </p:cNvPr>
          <p:cNvSpPr/>
          <p:nvPr/>
        </p:nvSpPr>
        <p:spPr>
          <a:xfrm>
            <a:off x="830562" y="2774824"/>
            <a:ext cx="1475918" cy="3853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A76E10-AAD0-18B1-4CD1-C91C70C603AD}"/>
              </a:ext>
            </a:extLst>
          </p:cNvPr>
          <p:cNvSpPr/>
          <p:nvPr/>
        </p:nvSpPr>
        <p:spPr>
          <a:xfrm>
            <a:off x="8844501" y="2987611"/>
            <a:ext cx="1475918" cy="3853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CFEE43-FE1E-7958-FDF4-CE09EB0D76E8}"/>
              </a:ext>
            </a:extLst>
          </p:cNvPr>
          <p:cNvSpPr/>
          <p:nvPr/>
        </p:nvSpPr>
        <p:spPr>
          <a:xfrm>
            <a:off x="5039199" y="2993364"/>
            <a:ext cx="1475918" cy="3853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DC612B4-431B-EC25-1711-EA41055383D2}"/>
              </a:ext>
            </a:extLst>
          </p:cNvPr>
          <p:cNvSpPr/>
          <p:nvPr/>
        </p:nvSpPr>
        <p:spPr>
          <a:xfrm>
            <a:off x="2854895" y="5965000"/>
            <a:ext cx="1475918" cy="3853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D060E9E-27DB-FF7A-41FC-1E9711DCB26B}"/>
              </a:ext>
            </a:extLst>
          </p:cNvPr>
          <p:cNvSpPr/>
          <p:nvPr/>
        </p:nvSpPr>
        <p:spPr>
          <a:xfrm>
            <a:off x="7478652" y="5903341"/>
            <a:ext cx="1475918" cy="3853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DB653A-FDB3-106D-BA91-59799A4CF04D}"/>
              </a:ext>
            </a:extLst>
          </p:cNvPr>
          <p:cNvSpPr txBox="1"/>
          <p:nvPr/>
        </p:nvSpPr>
        <p:spPr>
          <a:xfrm>
            <a:off x="1224951" y="2802945"/>
            <a:ext cx="12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2956FF-EAC6-6672-6016-B8C523C971B5}"/>
              </a:ext>
            </a:extLst>
          </p:cNvPr>
          <p:cNvSpPr txBox="1"/>
          <p:nvPr/>
        </p:nvSpPr>
        <p:spPr>
          <a:xfrm>
            <a:off x="5313169" y="2995601"/>
            <a:ext cx="132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潘璋冉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4585B0-75E6-C6BE-F392-45A378DFD5D9}"/>
              </a:ext>
            </a:extLst>
          </p:cNvPr>
          <p:cNvSpPr txBox="1"/>
          <p:nvPr/>
        </p:nvSpPr>
        <p:spPr>
          <a:xfrm>
            <a:off x="3122762" y="5980981"/>
            <a:ext cx="10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同宇欣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4E29A8-EF66-C0B0-35F0-70B8926B1453}"/>
              </a:ext>
            </a:extLst>
          </p:cNvPr>
          <p:cNvSpPr txBox="1"/>
          <p:nvPr/>
        </p:nvSpPr>
        <p:spPr>
          <a:xfrm>
            <a:off x="7758022" y="5936881"/>
            <a:ext cx="115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张思杨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87153-1161-E7A2-B20D-0687398EFF27}"/>
              </a:ext>
            </a:extLst>
          </p:cNvPr>
          <p:cNvSpPr txBox="1"/>
          <p:nvPr/>
        </p:nvSpPr>
        <p:spPr>
          <a:xfrm>
            <a:off x="9121315" y="3003592"/>
            <a:ext cx="122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郭研苹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C73EE9F-4CB7-E4B0-FDDD-0C0D60D552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40" y="3794677"/>
            <a:ext cx="1384330" cy="1942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0A79C4-E059-D4FA-45E1-5844140655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11" y="638735"/>
            <a:ext cx="1373703" cy="20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 rot="21348098">
            <a:off x="-950571" y="-1244397"/>
            <a:ext cx="5642901" cy="57192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19800000">
            <a:off x="-2265092" y="-1616093"/>
            <a:ext cx="6567201" cy="6655999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>
                  <a:lumMod val="87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rot="20371917">
            <a:off x="7527310" y="3439425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20863979">
            <a:off x="8786870" y="2745404"/>
            <a:ext cx="4648200" cy="464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900000">
            <a:off x="8916959" y="2426750"/>
            <a:ext cx="4648200" cy="4648200"/>
          </a:xfrm>
          <a:prstGeom prst="ellipse">
            <a:avLst/>
          </a:prstGeom>
          <a:gradFill>
            <a:gsLst>
              <a:gs pos="0">
                <a:schemeClr val="accent1">
                  <a:lumMod val="87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8335" y="1891320"/>
            <a:ext cx="6355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600" spc="600">
                <a:solidFill>
                  <a:prstClr val="black">
                    <a:lumMod val="85000"/>
                    <a:lumOff val="15000"/>
                  </a:prstClr>
                </a:solidFill>
                <a:latin typeface="Bauhaus 93" panose="04030905020B02020C02" pitchFamily="82" charset="0"/>
                <a:sym typeface="Century Gothic" panose="020B0502020202020204" pitchFamily="34" charset="0"/>
              </a:rPr>
              <a:t>THANKS</a:t>
            </a:r>
            <a:endParaRPr kumimoji="0" lang="en-US" sz="96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rot="1997738">
            <a:off x="8520074" y="546634"/>
            <a:ext cx="886916" cy="898908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4" name="Oval 11"/>
          <p:cNvSpPr/>
          <p:nvPr/>
        </p:nvSpPr>
        <p:spPr>
          <a:xfrm rot="1997738">
            <a:off x="5294391" y="631649"/>
            <a:ext cx="472837" cy="479230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Oval 11"/>
          <p:cNvSpPr/>
          <p:nvPr/>
        </p:nvSpPr>
        <p:spPr>
          <a:xfrm rot="1997738">
            <a:off x="1838860" y="5472752"/>
            <a:ext cx="472837" cy="479230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7" name="Oval 11"/>
          <p:cNvSpPr/>
          <p:nvPr/>
        </p:nvSpPr>
        <p:spPr>
          <a:xfrm rot="1997738">
            <a:off x="11312381" y="1866507"/>
            <a:ext cx="363677" cy="3685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3706696" y="3474080"/>
            <a:ext cx="477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6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仓耳明楷 W03" panose="00000500000000000000" pitchFamily="2" charset="-122"/>
                <a:cs typeface="+mn-cs"/>
                <a:sym typeface="Century Gothic" panose="020B0502020202020204" pitchFamily="34" charset="0"/>
              </a:rPr>
              <a:t>感 谢 观 看</a:t>
            </a:r>
            <a:endParaRPr kumimoji="0" 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2942160" y="4225200"/>
            <a:ext cx="6307680" cy="32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9" grpId="0"/>
      <p:bldP spid="12" grpId="0" animBg="1"/>
      <p:bldP spid="14" grpId="0" animBg="1"/>
      <p:bldP spid="16" grpId="0" animBg="1"/>
      <p:bldP spid="17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9"/>
          <p:cNvSpPr>
            <a:spLocks noChangeArrowheads="1"/>
          </p:cNvSpPr>
          <p:nvPr/>
        </p:nvSpPr>
        <p:spPr bwMode="auto">
          <a:xfrm>
            <a:off x="1262695" y="2009356"/>
            <a:ext cx="990014" cy="9919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644322" y="2326762"/>
            <a:ext cx="3451678" cy="65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The project background of public welfare volunteer service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4322" y="19266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明楷 W03" panose="00000500000000000000" pitchFamily="2" charset="-122"/>
                <a:ea typeface="仓耳明楷 W03" panose="00000500000000000000" pitchFamily="2" charset="-122"/>
                <a:cs typeface="+mn-cs"/>
                <a:sym typeface="Century Gothic" panose="020B0502020202020204" pitchFamily="34" charset="0"/>
              </a:rPr>
              <a:t>项目背景</a:t>
            </a:r>
            <a:endParaRPr kumimoji="0" lang="id-ID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8888" y="2182187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01</a:t>
            </a:r>
            <a:endParaRPr kumimoji="0" lang="id-ID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59"/>
          <p:cNvSpPr>
            <a:spLocks noChangeArrowheads="1"/>
          </p:cNvSpPr>
          <p:nvPr/>
        </p:nvSpPr>
        <p:spPr bwMode="auto">
          <a:xfrm>
            <a:off x="1236255" y="5038487"/>
            <a:ext cx="990014" cy="9919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82448" y="5211318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04</a:t>
            </a:r>
            <a:endParaRPr kumimoji="0" lang="id-ID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1" name="Oval 59"/>
          <p:cNvSpPr>
            <a:spLocks noChangeArrowheads="1"/>
          </p:cNvSpPr>
          <p:nvPr/>
        </p:nvSpPr>
        <p:spPr bwMode="auto">
          <a:xfrm>
            <a:off x="6624478" y="2009356"/>
            <a:ext cx="990014" cy="9919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0671" y="2182187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02</a:t>
            </a:r>
            <a:endParaRPr kumimoji="0" lang="id-ID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5" name="Oval 59"/>
          <p:cNvSpPr>
            <a:spLocks noChangeArrowheads="1"/>
          </p:cNvSpPr>
          <p:nvPr/>
        </p:nvSpPr>
        <p:spPr bwMode="auto">
          <a:xfrm>
            <a:off x="6598038" y="5038487"/>
            <a:ext cx="990014" cy="9919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4231" y="5211318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05</a:t>
            </a:r>
            <a:endParaRPr kumimoji="0" lang="id-ID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2637689" y="5371133"/>
            <a:ext cx="3451678" cy="35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Market analysis of public volunteer service software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37689" y="49710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市场分析</a:t>
            </a:r>
            <a:endParaRPr kumimoji="0" lang="id-ID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8008869" y="2326762"/>
            <a:ext cx="3451678" cy="35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The social value of public volunteer service software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08869" y="19266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社会价值</a:t>
            </a:r>
            <a:endParaRPr kumimoji="0" lang="id-ID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8002236" y="5371133"/>
            <a:ext cx="3451678" cy="65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A brief introduction to the team of public volunteer service software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02236" y="49710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团队介绍</a:t>
            </a:r>
            <a:endParaRPr kumimoji="0" lang="id-ID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-1702882" y="-1745639"/>
            <a:ext cx="3108960" cy="3108960"/>
          </a:xfrm>
          <a:prstGeom prst="donut">
            <a:avLst>
              <a:gd name="adj" fmla="val 8261"/>
            </a:avLst>
          </a:prstGeom>
          <a:gradFill>
            <a:gsLst>
              <a:gs pos="0">
                <a:srgbClr val="FC911E"/>
              </a:gs>
              <a:gs pos="100000">
                <a:srgbClr val="FB64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9982025" y="5894789"/>
            <a:ext cx="3108960" cy="3108960"/>
          </a:xfrm>
          <a:prstGeom prst="donut">
            <a:avLst>
              <a:gd name="adj" fmla="val 8261"/>
            </a:avLst>
          </a:prstGeom>
          <a:gradFill>
            <a:gsLst>
              <a:gs pos="0">
                <a:srgbClr val="FC911E"/>
              </a:gs>
              <a:gs pos="100000">
                <a:srgbClr val="FB64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" name="Oval 59">
            <a:extLst>
              <a:ext uri="{FF2B5EF4-FFF2-40B4-BE49-F238E27FC236}">
                <a16:creationId xmlns:a16="http://schemas.microsoft.com/office/drawing/2014/main" id="{F85CB134-4DED-1A40-D9D9-2B852C3B6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607" y="3375894"/>
            <a:ext cx="990014" cy="991994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91D36C-ADD5-8FC3-FEB1-AFC405729971}"/>
              </a:ext>
            </a:extLst>
          </p:cNvPr>
          <p:cNvSpPr/>
          <p:nvPr/>
        </p:nvSpPr>
        <p:spPr>
          <a:xfrm>
            <a:off x="4308800" y="3548725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03</a:t>
            </a:r>
            <a:endParaRPr kumimoji="0" lang="id-ID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0CE00A8-3F4E-8D76-798E-E01BCB23D76D}"/>
              </a:ext>
            </a:extLst>
          </p:cNvPr>
          <p:cNvSpPr txBox="1"/>
          <p:nvPr/>
        </p:nvSpPr>
        <p:spPr>
          <a:xfrm>
            <a:off x="5805393" y="3734935"/>
            <a:ext cx="3451678" cy="65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The project </a:t>
            </a:r>
            <a:r>
              <a:rPr lang="en-US" altLang="zh-CN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intruduce</a:t>
            </a: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 of public welfare volunteer service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141B72-840D-80B1-440A-A0DF949CDAD8}"/>
              </a:ext>
            </a:extLst>
          </p:cNvPr>
          <p:cNvSpPr/>
          <p:nvPr/>
        </p:nvSpPr>
        <p:spPr>
          <a:xfrm>
            <a:off x="5805393" y="33348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明楷 W03" panose="00000500000000000000" pitchFamily="2" charset="-122"/>
                <a:ea typeface="仓耳明楷 W03" panose="00000500000000000000" pitchFamily="2" charset="-122"/>
                <a:cs typeface="+mn-cs"/>
                <a:sym typeface="Century Gothic" panose="020B0502020202020204" pitchFamily="34" charset="0"/>
              </a:rPr>
              <a:t>项目介绍</a:t>
            </a:r>
            <a:endParaRPr kumimoji="0" lang="id-ID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  <p:bldP spid="7" grpId="0" animBg="1"/>
      <p:bldP spid="10" grpId="0"/>
      <p:bldP spid="11" grpId="0" animBg="1"/>
      <p:bldP spid="14" grpId="0"/>
      <p:bldP spid="15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12" grpId="0" animBg="1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72842" y="-4978635"/>
            <a:ext cx="11816179" cy="11816179"/>
          </a:xfrm>
          <a:prstGeom prst="ellipse">
            <a:avLst/>
          </a:prstGeom>
          <a:gradFill flip="none" rotWithShape="1">
            <a:gsLst>
              <a:gs pos="18800">
                <a:srgbClr val="FC9B30"/>
              </a:gs>
              <a:gs pos="60000">
                <a:srgbClr val="FC793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 rot="21031273">
            <a:off x="5479600" y="388028"/>
            <a:ext cx="4867563" cy="48675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726943">
            <a:off x="10079550" y="810280"/>
            <a:ext cx="727575" cy="727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20977442">
            <a:off x="11017528" y="1177818"/>
            <a:ext cx="447268" cy="447268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904354">
            <a:off x="11061462" y="2071661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20371917">
            <a:off x="5323581" y="4525046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00578" y="5711320"/>
            <a:ext cx="447268" cy="4472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556114">
            <a:off x="4978990" y="5347533"/>
            <a:ext cx="727575" cy="72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680" y="1621479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PART 01</a:t>
            </a:r>
            <a:r>
              <a:rPr kumimoji="0" lang="id-ID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22979" y="387250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69">
            <a:off x="6051615" y="966674"/>
            <a:ext cx="4546056" cy="4451881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矩形 15"/>
          <p:cNvSpPr/>
          <p:nvPr/>
        </p:nvSpPr>
        <p:spPr>
          <a:xfrm>
            <a:off x="1241309" y="310583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spc="300" dirty="0">
                <a:solidFill>
                  <a:schemeClr val="bg1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项目背景</a:t>
            </a:r>
            <a:endParaRPr kumimoji="0" lang="id-ID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Oval 8"/>
          <p:cNvSpPr/>
          <p:nvPr/>
        </p:nvSpPr>
        <p:spPr>
          <a:xfrm rot="20556114">
            <a:off x="9848801" y="5287930"/>
            <a:ext cx="727575" cy="72757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Oval 8"/>
          <p:cNvSpPr/>
          <p:nvPr/>
        </p:nvSpPr>
        <p:spPr>
          <a:xfrm rot="20556114">
            <a:off x="11172137" y="5009595"/>
            <a:ext cx="462973" cy="462973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63781" y="2271899"/>
            <a:ext cx="4288113" cy="2455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  <a:defRPr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该项目涉及的业务领域是志愿服务，该领域存在的问题主要包括信息不对称、 服务低效、需求不透明、缺乏志愿者激励机制和数据管理问题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Lato" panose="020F05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058" y="1534122"/>
            <a:ext cx="464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存在问题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099266" y="5674967"/>
            <a:ext cx="2293353" cy="852353"/>
            <a:chOff x="1056851" y="5217848"/>
            <a:chExt cx="1333991" cy="447366"/>
          </a:xfrm>
          <a:solidFill>
            <a:schemeClr val="accent3"/>
          </a:solidFill>
        </p:grpSpPr>
        <p:sp>
          <p:nvSpPr>
            <p:cNvPr id="17" name="Rounded Rectangle 16"/>
            <p:cNvSpPr/>
            <p:nvPr/>
          </p:nvSpPr>
          <p:spPr>
            <a:xfrm>
              <a:off x="1056851" y="5217848"/>
              <a:ext cx="1333991" cy="4473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8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Lato Medium" panose="020F0502020204030203" pitchFamily="34" charset="0"/>
                <a:cs typeface="Lato Medium" panose="020F050202020403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5977" y="5336529"/>
              <a:ext cx="875738" cy="210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Lato Medium" panose="020F0502020204030203" pitchFamily="34" charset="0"/>
                  <a:cs typeface="Lato Medium" panose="020F0502020204030203" pitchFamily="34" charset="0"/>
                  <a:sym typeface="Century Gothic" panose="020B0502020202020204" pitchFamily="34" charset="0"/>
                </a:rPr>
                <a:t>  See More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26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1584295" y="4145953"/>
            <a:ext cx="1998542" cy="41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0995" algn="l"/>
              </a:tabLst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Lato Light" panose="020F0302020204030203" pitchFamily="34" charset="0"/>
                <a:cs typeface="Lato Light" panose="020F0302020204030203" pitchFamily="34" charset="0"/>
                <a:sym typeface="Century Gothic" panose="020B0502020202020204" pitchFamily="34" charset="0"/>
              </a:rPr>
              <a:t>社交媒体平台</a:t>
            </a:r>
            <a:endParaRPr kumimoji="0" lang="id-ID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15" name="TextBox 23"/>
          <p:cNvSpPr txBox="1">
            <a:spLocks noChangeArrowheads="1"/>
          </p:cNvSpPr>
          <p:nvPr/>
        </p:nvSpPr>
        <p:spPr bwMode="auto">
          <a:xfrm>
            <a:off x="4806055" y="4980533"/>
            <a:ext cx="3003725" cy="152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600" dirty="0"/>
              <a:t>    传统的线下志愿服务机构可以提供志愿服务，但是服务 效率低下，且缺乏数据管理和分析能力。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5165236" y="4145953"/>
            <a:ext cx="1998542" cy="41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Lato Light" panose="020F0302020204030203" pitchFamily="34" charset="0"/>
                <a:cs typeface="Lato Light" panose="020F0302020204030203" pitchFamily="34" charset="0"/>
                <a:sym typeface="Century Gothic" panose="020B0502020202020204" pitchFamily="34" charset="0"/>
              </a:rPr>
              <a:t>线下志愿服务机构</a:t>
            </a:r>
            <a:endParaRPr kumimoji="0" lang="id-ID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8680450" y="4246562"/>
            <a:ext cx="2036764" cy="41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Lato Light" panose="020F0302020204030203" pitchFamily="34" charset="0"/>
                <a:cs typeface="Lato Light" panose="020F0302020204030203" pitchFamily="34" charset="0"/>
                <a:sym typeface="Century Gothic" panose="020B0502020202020204" pitchFamily="34" charset="0"/>
              </a:rPr>
              <a:t>线上志愿服务平台</a:t>
            </a:r>
            <a:endParaRPr kumimoji="0" lang="id-ID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947901" y="4963071"/>
            <a:ext cx="3478572" cy="11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600" dirty="0"/>
              <a:t>    微信、微博等社交媒体平台，虽然可以让志愿者和机构进行沟 通和联系，但是信息分散，匹配效率低。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8027388" y="4892965"/>
            <a:ext cx="3923072" cy="152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600" dirty="0"/>
              <a:t>     腾讯公益、爱 心帮等，可以提供信息共享和匹配功能，但是部分平台缺乏数据管理和分析能力， 同时缺乏对志愿者的激励机制。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Lato Light" panose="020F0302020204030203" pitchFamily="34" charset="0"/>
              <a:cs typeface="Lato Light" panose="020F0302020204030203" pitchFamily="34" charset="0"/>
              <a:sym typeface="Century Gothic" panose="020B0502020202020204" pitchFamily="34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2C700D10-A83D-82E1-0AD6-BC9DE74BB5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8" r="15318"/>
          <a:stretch>
            <a:fillRect/>
          </a:stretch>
        </p:blipFill>
        <p:spPr>
          <a:xfrm>
            <a:off x="1338127" y="442736"/>
            <a:ext cx="2490878" cy="3645099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59C4548F-C23C-6985-A749-1D03929FEB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r="2611"/>
          <a:stretch>
            <a:fillRect/>
          </a:stretch>
        </p:blipFill>
        <p:spPr>
          <a:xfrm>
            <a:off x="8680450" y="439489"/>
            <a:ext cx="2108886" cy="3648346"/>
          </a:xfr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36EAF59-5836-7273-4CBA-B2E9CBDB21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055" y="439489"/>
            <a:ext cx="2791807" cy="364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72842" y="-4978635"/>
            <a:ext cx="11816179" cy="11816179"/>
          </a:xfrm>
          <a:prstGeom prst="ellipse">
            <a:avLst/>
          </a:prstGeom>
          <a:gradFill flip="none" rotWithShape="1">
            <a:gsLst>
              <a:gs pos="18800">
                <a:srgbClr val="FC9B30"/>
              </a:gs>
              <a:gs pos="60000">
                <a:srgbClr val="FC793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 rot="21031273">
            <a:off x="5479600" y="388028"/>
            <a:ext cx="4867563" cy="48675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726943">
            <a:off x="10079550" y="810280"/>
            <a:ext cx="727575" cy="727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20977442">
            <a:off x="11017528" y="1177818"/>
            <a:ext cx="447268" cy="447268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904354">
            <a:off x="11061462" y="2071661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20371917">
            <a:off x="5323581" y="4525046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00578" y="5711320"/>
            <a:ext cx="447268" cy="4472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556114">
            <a:off x="4978990" y="5347533"/>
            <a:ext cx="727575" cy="72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680" y="1621479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PART 02</a:t>
            </a:r>
            <a:r>
              <a:rPr kumimoji="0" lang="id-ID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22979" y="387250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69">
            <a:off x="6051615" y="966674"/>
            <a:ext cx="4546056" cy="4451881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矩形 15"/>
          <p:cNvSpPr/>
          <p:nvPr/>
        </p:nvSpPr>
        <p:spPr>
          <a:xfrm>
            <a:off x="1241309" y="310583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3600" spc="300" dirty="0">
                <a:solidFill>
                  <a:prstClr val="white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社会价值</a:t>
            </a:r>
          </a:p>
        </p:txBody>
      </p:sp>
      <p:sp>
        <p:nvSpPr>
          <p:cNvPr id="18" name="Oval 8"/>
          <p:cNvSpPr/>
          <p:nvPr/>
        </p:nvSpPr>
        <p:spPr>
          <a:xfrm rot="20556114">
            <a:off x="9848801" y="5287930"/>
            <a:ext cx="727575" cy="72757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Oval 8"/>
          <p:cNvSpPr/>
          <p:nvPr/>
        </p:nvSpPr>
        <p:spPr>
          <a:xfrm rot="20556114">
            <a:off x="11172137" y="5009595"/>
            <a:ext cx="462973" cy="462973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3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/>
          <p:cNvSpPr txBox="1"/>
          <p:nvPr/>
        </p:nvSpPr>
        <p:spPr>
          <a:xfrm>
            <a:off x="508001" y="51956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pc="300" dirty="0">
                <a:solidFill>
                  <a:prstClr val="black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</a:t>
            </a:r>
            <a:r>
              <a:rPr kumimoji="0" lang="en-US" sz="4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ocial</a:t>
            </a: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 </a:t>
            </a: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v</a:t>
            </a: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  <a:sym typeface="Century Gothic" panose="020B0502020202020204" pitchFamily="34" charset="0"/>
              </a:rPr>
              <a:t>alue</a:t>
            </a:r>
            <a:endParaRPr kumimoji="0" lang="en-US" sz="4400" b="0" i="0" u="none" strike="noStrike" kern="1200" cap="none" spc="300" normalizeH="0" baseline="0" noProof="0" dirty="0">
              <a:ln>
                <a:noFill/>
              </a:ln>
              <a:solidFill>
                <a:srgbClr val="FB971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11" name="Oval 59">
            <a:extLst>
              <a:ext uri="{FF2B5EF4-FFF2-40B4-BE49-F238E27FC236}">
                <a16:creationId xmlns:a16="http://schemas.microsoft.com/office/drawing/2014/main" id="{3817B085-7BDB-FD75-95BF-E382B5A7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799" y="1272091"/>
            <a:ext cx="1794786" cy="1724151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41EC9734-1D8B-CF5C-38C4-0381B27A7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4414" y="1272091"/>
            <a:ext cx="1794786" cy="1724151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7" name="Oval 59">
            <a:extLst>
              <a:ext uri="{FF2B5EF4-FFF2-40B4-BE49-F238E27FC236}">
                <a16:creationId xmlns:a16="http://schemas.microsoft.com/office/drawing/2014/main" id="{716C7162-B888-271D-04D4-9E9FE38A8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758" y="1272091"/>
            <a:ext cx="1794786" cy="1724151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4"/>
              </a:gs>
            </a:gsLst>
            <a:lin ang="2700000" scaled="1"/>
          </a:gradFill>
          <a:ln w="76200" cap="flat">
            <a:solidFill>
              <a:schemeClr val="bg1"/>
            </a:solidFill>
            <a:prstDash val="solid"/>
            <a:miter lim="800000"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64008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3657D3-4A55-EAE7-94C0-BA3A10C728EC}"/>
              </a:ext>
            </a:extLst>
          </p:cNvPr>
          <p:cNvSpPr txBox="1"/>
          <p:nvPr/>
        </p:nvSpPr>
        <p:spPr>
          <a:xfrm>
            <a:off x="1362973" y="1696528"/>
            <a:ext cx="113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促进社会公益事业的发展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15EDA9-CA66-0110-AB85-828F869D4283}"/>
              </a:ext>
            </a:extLst>
          </p:cNvPr>
          <p:cNvSpPr txBox="1"/>
          <p:nvPr/>
        </p:nvSpPr>
        <p:spPr>
          <a:xfrm>
            <a:off x="5722188" y="1696528"/>
            <a:ext cx="1138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增强志愿服务的可持续性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022397-5D78-0F6D-2DC7-5E054F2AE531}"/>
              </a:ext>
            </a:extLst>
          </p:cNvPr>
          <p:cNvSpPr txBox="1"/>
          <p:nvPr/>
        </p:nvSpPr>
        <p:spPr>
          <a:xfrm>
            <a:off x="9958717" y="1575759"/>
            <a:ext cx="115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增强社会组织的透明度和信誉度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A468BE0-A255-4E8D-7609-9D1902374A81}"/>
              </a:ext>
            </a:extLst>
          </p:cNvPr>
          <p:cNvSpPr/>
          <p:nvPr/>
        </p:nvSpPr>
        <p:spPr>
          <a:xfrm>
            <a:off x="508001" y="3257331"/>
            <a:ext cx="2724029" cy="3252701"/>
          </a:xfrm>
          <a:prstGeom prst="roundRect">
            <a:avLst/>
          </a:prstGeom>
          <a:solidFill>
            <a:srgbClr val="FC9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692155-D119-2036-7158-5BFA534E581D}"/>
              </a:ext>
            </a:extLst>
          </p:cNvPr>
          <p:cNvSpPr/>
          <p:nvPr/>
        </p:nvSpPr>
        <p:spPr>
          <a:xfrm>
            <a:off x="9179218" y="3257331"/>
            <a:ext cx="2724029" cy="3252701"/>
          </a:xfrm>
          <a:prstGeom prst="roundRect">
            <a:avLst/>
          </a:prstGeom>
          <a:solidFill>
            <a:srgbClr val="FC9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EAAF2A8-C8E2-12CE-3002-546E571347C5}"/>
              </a:ext>
            </a:extLst>
          </p:cNvPr>
          <p:cNvSpPr/>
          <p:nvPr/>
        </p:nvSpPr>
        <p:spPr>
          <a:xfrm>
            <a:off x="4929516" y="3257331"/>
            <a:ext cx="2724029" cy="3252701"/>
          </a:xfrm>
          <a:prstGeom prst="roundRect">
            <a:avLst/>
          </a:prstGeom>
          <a:solidFill>
            <a:srgbClr val="FC9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C7AB27-80B1-5D63-EFC0-F09D60BDE8C2}"/>
              </a:ext>
            </a:extLst>
          </p:cNvPr>
          <p:cNvSpPr txBox="1"/>
          <p:nvPr/>
        </p:nvSpPr>
        <p:spPr>
          <a:xfrm>
            <a:off x="652486" y="3660030"/>
            <a:ext cx="2507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益和堂通过将志愿者与社会组织连接起来，为社会组织提供了更加便捷、高效的志愿者招募途径，同时也为志愿者提供了更加全面、多样化的志愿服务机会，从而推动社会公益事业的发展。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CCEFED-1B18-7C44-AF5D-D088C0093C43}"/>
              </a:ext>
            </a:extLst>
          </p:cNvPr>
          <p:cNvSpPr txBox="1"/>
          <p:nvPr/>
        </p:nvSpPr>
        <p:spPr>
          <a:xfrm>
            <a:off x="5158104" y="3591017"/>
            <a:ext cx="2398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益和堂通过提供志愿服务记录、服务评价等功能，鼓励志愿者持续参与志愿服务，同时也可以帮助社会组织更好地了解志愿者的服务情况和贡献，从而提高志愿服务的可持续性。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66E76A-FF8C-655D-D24F-DE71D111C003}"/>
              </a:ext>
            </a:extLst>
          </p:cNvPr>
          <p:cNvSpPr txBox="1"/>
          <p:nvPr/>
        </p:nvSpPr>
        <p:spPr>
          <a:xfrm>
            <a:off x="9538406" y="3660030"/>
            <a:ext cx="2145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益和堂为社会组织提供了一个展示自己组织情况、宣传自己项目、发布服务需求等信息的平台，有助于增强社会组织的透明度和信誉度。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72842" y="-4978635"/>
            <a:ext cx="11816179" cy="11816179"/>
          </a:xfrm>
          <a:prstGeom prst="ellipse">
            <a:avLst/>
          </a:prstGeom>
          <a:gradFill flip="none" rotWithShape="1">
            <a:gsLst>
              <a:gs pos="18800">
                <a:srgbClr val="FC9B30"/>
              </a:gs>
              <a:gs pos="60000">
                <a:srgbClr val="FC793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 rot="21031273">
            <a:off x="5479600" y="388028"/>
            <a:ext cx="4867563" cy="486756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 rot="1726943">
            <a:off x="10079550" y="810280"/>
            <a:ext cx="727575" cy="727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 rot="20977442">
            <a:off x="11017528" y="1177818"/>
            <a:ext cx="447268" cy="447268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904354">
            <a:off x="11061462" y="2071661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 rot="20371917">
            <a:off x="5323581" y="4525046"/>
            <a:ext cx="372546" cy="3725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00578" y="5711320"/>
            <a:ext cx="447268" cy="4472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20556114">
            <a:off x="4978990" y="5347533"/>
            <a:ext cx="727575" cy="72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680" y="1621479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PART 03</a:t>
            </a:r>
            <a:r>
              <a:rPr kumimoji="0" lang="id-ID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Century Gothic" panose="020B0502020202020204" pitchFamily="34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22979" y="387250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69">
            <a:off x="6051615" y="966674"/>
            <a:ext cx="4546056" cy="4451881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矩形 15"/>
          <p:cNvSpPr/>
          <p:nvPr/>
        </p:nvSpPr>
        <p:spPr>
          <a:xfrm>
            <a:off x="1241309" y="310583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spc="300" dirty="0">
                <a:solidFill>
                  <a:prstClr val="white"/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sym typeface="Century Gothic" panose="020B0502020202020204" pitchFamily="34" charset="0"/>
              </a:rPr>
              <a:t>项目介绍</a:t>
            </a:r>
            <a:endParaRPr kumimoji="0" lang="id-ID" altLang="zh-CN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明楷 W03" panose="00000500000000000000" pitchFamily="2" charset="-122"/>
              <a:ea typeface="仓耳明楷 W03" panose="00000500000000000000" pitchFamily="2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8" name="Oval 8"/>
          <p:cNvSpPr/>
          <p:nvPr/>
        </p:nvSpPr>
        <p:spPr>
          <a:xfrm rot="20556114">
            <a:off x="9848801" y="5287930"/>
            <a:ext cx="727575" cy="72757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9" name="Oval 8"/>
          <p:cNvSpPr/>
          <p:nvPr/>
        </p:nvSpPr>
        <p:spPr>
          <a:xfrm rot="20556114">
            <a:off x="11172137" y="5009595"/>
            <a:ext cx="462973" cy="462973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503587-B746-CCF4-B064-EC93FBE4C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217715"/>
            <a:ext cx="2873763" cy="6217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C32354-6B31-813E-0DEA-6C29B8C95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34" y="197764"/>
            <a:ext cx="2986974" cy="64624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1B3E40-6E3A-ADE7-A03A-9A1D900E5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261212"/>
            <a:ext cx="2918461" cy="63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9"/>
</p:tagLst>
</file>

<file path=ppt/theme/theme1.xml><?xml version="1.0" encoding="utf-8"?>
<a:theme xmlns:a="http://schemas.openxmlformats.org/drawingml/2006/main" name="Office Theme">
  <a:themeElements>
    <a:clrScheme name="Custom 4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FDBE69"/>
      </a:accent1>
      <a:accent2>
        <a:srgbClr val="FB9710"/>
      </a:accent2>
      <a:accent3>
        <a:srgbClr val="FE9A9A"/>
      </a:accent3>
      <a:accent4>
        <a:srgbClr val="FA4006"/>
      </a:accent4>
      <a:accent5>
        <a:srgbClr val="CC99FF"/>
      </a:accent5>
      <a:accent6>
        <a:srgbClr val="9999FF"/>
      </a:accent6>
      <a:hlink>
        <a:srgbClr val="F49100"/>
      </a:hlink>
      <a:folHlink>
        <a:srgbClr val="85DFD0"/>
      </a:folHlink>
    </a:clrScheme>
    <a:fontScheme name="Custom 11">
      <a:majorFont>
        <a:latin typeface="Edo SZ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152</TotalTime>
  <Words>576</Words>
  <Application>Microsoft Office PowerPoint</Application>
  <PresentationFormat>宽屏</PresentationFormat>
  <Paragraphs>74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Avenir</vt:lpstr>
      <vt:lpstr>Edo SZ</vt:lpstr>
      <vt:lpstr>仓耳明楷 W03</vt:lpstr>
      <vt:lpstr>等线</vt:lpstr>
      <vt:lpstr>仿宋</vt:lpstr>
      <vt:lpstr>宋体</vt:lpstr>
      <vt:lpstr>Arial</vt:lpstr>
      <vt:lpstr>Bauhaus 93</vt:lpstr>
      <vt:lpstr>Calibri</vt:lpstr>
      <vt:lpstr>Century Gothic</vt:lpstr>
      <vt:lpstr>Lato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更多素材亮亮图文旗舰店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同宇欣</dc:creator>
  <cp:lastModifiedBy>同 宇欣</cp:lastModifiedBy>
  <cp:revision>11</cp:revision>
  <dcterms:created xsi:type="dcterms:W3CDTF">2019-09-19T13:29:11Z</dcterms:created>
  <dcterms:modified xsi:type="dcterms:W3CDTF">2023-04-05T13:30:04Z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